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0000"/>
    <a:srgbClr val="E20000"/>
    <a:srgbClr val="FF00FF"/>
    <a:srgbClr val="EE009F"/>
    <a:srgbClr val="C90D0D"/>
    <a:srgbClr val="000000"/>
    <a:srgbClr val="C40000"/>
    <a:srgbClr val="996633"/>
    <a:srgbClr val="848C18"/>
    <a:srgbClr val="1A0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430" autoAdjust="0"/>
    <p:restoredTop sz="94061" autoAdjust="0"/>
  </p:normalViewPr>
  <p:slideViewPr>
    <p:cSldViewPr snapToGrid="0">
      <p:cViewPr>
        <p:scale>
          <a:sx n="50" d="100"/>
          <a:sy n="50" d="100"/>
        </p:scale>
        <p:origin x="36" y="3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C6D79-EEAC-48E0-8489-A06F233A172B}" type="datetimeFigureOut">
              <a:rPr lang="en-AU" smtClean="0"/>
              <a:t>18/09/2024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77029-CCA8-401D-8296-71A7E5E2BA8F}" type="slidenum">
              <a:rPr lang="en-AU" smtClean="0"/>
              <a:t>‹#›</a:t>
            </a:fld>
            <a:endParaRPr lang="en-AU"/>
          </a:p>
        </p:txBody>
      </p:sp>
    </p:spTree>
    <p:extLst>
      <p:ext uri="{BB962C8B-B14F-4D97-AF65-F5344CB8AC3E}">
        <p14:creationId xmlns:p14="http://schemas.microsoft.com/office/powerpoint/2010/main" val="184009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3977029-CCA8-401D-8296-71A7E5E2BA8F}" type="slidenum">
              <a:rPr lang="en-AU" smtClean="0"/>
              <a:t>1</a:t>
            </a:fld>
            <a:endParaRPr lang="en-AU"/>
          </a:p>
        </p:txBody>
      </p:sp>
    </p:spTree>
    <p:extLst>
      <p:ext uri="{BB962C8B-B14F-4D97-AF65-F5344CB8AC3E}">
        <p14:creationId xmlns:p14="http://schemas.microsoft.com/office/powerpoint/2010/main" val="365246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identified risks and trends, I recommend the following improvements to strengthen our cybersecurity:</a:t>
            </a:r>
          </a:p>
          <a:p>
            <a:pPr lvl="1">
              <a:buFont typeface="Arial" panose="020B0604020202020204" pitchFamily="34" charset="0"/>
              <a:buChar char="•"/>
            </a:pPr>
            <a:r>
              <a:rPr lang="en-US" dirty="0"/>
              <a:t>Provide ongoing </a:t>
            </a:r>
            <a:r>
              <a:rPr lang="en-US" b="1" dirty="0"/>
              <a:t>staff training</a:t>
            </a:r>
            <a:r>
              <a:rPr lang="en-US" dirty="0"/>
              <a:t> to raise awareness of emerging threats and secure practices.</a:t>
            </a:r>
          </a:p>
          <a:p>
            <a:pPr lvl="1">
              <a:buFont typeface="Arial" panose="020B0604020202020204" pitchFamily="34" charset="0"/>
              <a:buChar char="•"/>
            </a:pPr>
            <a:r>
              <a:rPr lang="en-US" dirty="0"/>
              <a:t>Adopt a </a:t>
            </a:r>
            <a:r>
              <a:rPr lang="en-US" b="1" dirty="0"/>
              <a:t>Bring Your Own Device (BYOD) Policy</a:t>
            </a:r>
            <a:r>
              <a:rPr lang="en-US" dirty="0"/>
              <a:t> to ensure that personal devices used for work meet security standards.</a:t>
            </a:r>
          </a:p>
          <a:p>
            <a:pPr lvl="1">
              <a:buFont typeface="Arial" panose="020B0604020202020204" pitchFamily="34" charset="0"/>
              <a:buChar char="•"/>
            </a:pPr>
            <a:r>
              <a:rPr lang="en-US" dirty="0"/>
              <a:t>We must also monitor and secure our increasing number of </a:t>
            </a:r>
            <a:r>
              <a:rPr lang="en-US" b="1" dirty="0"/>
              <a:t>IoT devices</a:t>
            </a:r>
            <a:r>
              <a:rPr lang="en-US" dirty="0"/>
              <a:t>, as they create new entry points for potential attacks.</a:t>
            </a:r>
          </a:p>
          <a:p>
            <a:pPr lvl="1">
              <a:buFont typeface="Arial" panose="020B0604020202020204" pitchFamily="34" charset="0"/>
              <a:buChar char="•"/>
            </a:pPr>
            <a:r>
              <a:rPr lang="en-US" dirty="0"/>
              <a:t>Lastly, regular </a:t>
            </a:r>
            <a:r>
              <a:rPr lang="en-US" b="1" dirty="0"/>
              <a:t>audits and policy updates</a:t>
            </a:r>
            <a:r>
              <a:rPr lang="en-US" dirty="0"/>
              <a:t> will ensure that we remain ahead of evolving threats and maintain compliance with industry standards.</a:t>
            </a:r>
          </a:p>
        </p:txBody>
      </p:sp>
      <p:sp>
        <p:nvSpPr>
          <p:cNvPr id="4" name="Slide Number Placeholder 3"/>
          <p:cNvSpPr>
            <a:spLocks noGrp="1"/>
          </p:cNvSpPr>
          <p:nvPr>
            <p:ph type="sldNum" sz="quarter" idx="5"/>
          </p:nvPr>
        </p:nvSpPr>
        <p:spPr/>
        <p:txBody>
          <a:bodyPr/>
          <a:lstStyle/>
          <a:p>
            <a:fld id="{63977029-CCA8-401D-8296-71A7E5E2BA8F}" type="slidenum">
              <a:rPr lang="en-AU" smtClean="0"/>
              <a:t>10</a:t>
            </a:fld>
            <a:endParaRPr lang="en-AU"/>
          </a:p>
        </p:txBody>
      </p:sp>
    </p:spTree>
    <p:extLst>
      <p:ext uri="{BB962C8B-B14F-4D97-AF65-F5344CB8AC3E}">
        <p14:creationId xmlns:p14="http://schemas.microsoft.com/office/powerpoint/2010/main" val="207789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Triad Security faces significant cybersecurity challenges, but with the updates to our </a:t>
            </a:r>
            <a:r>
              <a:rPr lang="en-US" b="1" dirty="0"/>
              <a:t>Password Protection</a:t>
            </a:r>
            <a:r>
              <a:rPr lang="en-US" dirty="0"/>
              <a:t> and </a:t>
            </a:r>
            <a:r>
              <a:rPr lang="en-US" b="1" dirty="0"/>
              <a:t>Data Protection</a:t>
            </a:r>
            <a:r>
              <a:rPr lang="en-US" dirty="0"/>
              <a:t> policies, along with the implementation of training and monitoring, we can greatly reduce our exposure to risk. </a:t>
            </a:r>
          </a:p>
          <a:p>
            <a:endParaRPr lang="en-US" dirty="0"/>
          </a:p>
          <a:p>
            <a:r>
              <a:rPr lang="en-US" dirty="0"/>
              <a:t>By staying proactive and continually adapting to the evolving threat landscape, we’ll ensure that Triad remains secure. </a:t>
            </a:r>
          </a:p>
          <a:p>
            <a:r>
              <a:rPr lang="en-US" dirty="0"/>
              <a:t>Thank you for your time, and I’m happy to answer any questions or discuss these measures further.</a:t>
            </a:r>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11</a:t>
            </a:fld>
            <a:endParaRPr lang="en-AU"/>
          </a:p>
        </p:txBody>
      </p:sp>
    </p:spTree>
    <p:extLst>
      <p:ext uri="{BB962C8B-B14F-4D97-AF65-F5344CB8AC3E}">
        <p14:creationId xmlns:p14="http://schemas.microsoft.com/office/powerpoint/2010/main" val="367186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Nathan Bransby, IT expert &amp;amp; policy developer at Triad Security. Today, I will be presenting on the enhanced cybersecurity policies and measures that we’ve developed to better protect Triad’s data and systems.</a:t>
            </a:r>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2</a:t>
            </a:fld>
            <a:endParaRPr lang="en-AU"/>
          </a:p>
        </p:txBody>
      </p:sp>
    </p:spTree>
    <p:extLst>
      <p:ext uri="{BB962C8B-B14F-4D97-AF65-F5344CB8AC3E}">
        <p14:creationId xmlns:p14="http://schemas.microsoft.com/office/powerpoint/2010/main" val="415589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cybersecurity has become increasingly critical for organisations in today's digital landscape. Triad Security, like many companies, has faced multiple challenges from cyber threats such as phishing, ransomware, and hacking. In this presentation, I will outline our current threats, the evolving cybersecurity trends, and the enhanced policies and recommendations that will strengthen Triad’s overall security posture.</a:t>
            </a:r>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3</a:t>
            </a:fld>
            <a:endParaRPr lang="en-AU"/>
          </a:p>
        </p:txBody>
      </p:sp>
    </p:spTree>
    <p:extLst>
      <p:ext uri="{BB962C8B-B14F-4D97-AF65-F5344CB8AC3E}">
        <p14:creationId xmlns:p14="http://schemas.microsoft.com/office/powerpoint/2010/main" val="272838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CDDDE"/>
                </a:solidFill>
                <a:effectLst/>
                <a:latin typeface="??"/>
              </a:rPr>
              <a:t>Let’s begin by looking at the specific cybersecurity threats that Triad Security currently faces:</a:t>
            </a:r>
            <a:br>
              <a:rPr lang="en-US" b="0" i="0" dirty="0">
                <a:solidFill>
                  <a:srgbClr val="DCDDDE"/>
                </a:solidFill>
                <a:effectLst/>
                <a:latin typeface="??"/>
              </a:rPr>
            </a:br>
            <a:endParaRPr lang="en-US" b="0" i="0" dirty="0">
              <a:solidFill>
                <a:srgbClr val="DCDDDE"/>
              </a:solidFill>
              <a:effectLst/>
              <a:latin typeface="??"/>
            </a:endParaRPr>
          </a:p>
          <a:p>
            <a:pPr algn="l">
              <a:buFont typeface="Arial" panose="020B0604020202020204" pitchFamily="34" charset="0"/>
              <a:buChar char="•"/>
            </a:pPr>
            <a:r>
              <a:rPr lang="en-US" b="1" i="0" dirty="0">
                <a:solidFill>
                  <a:srgbClr val="DCDDDE"/>
                </a:solidFill>
                <a:effectLst/>
                <a:latin typeface="??"/>
              </a:rPr>
              <a:t>Phishing</a:t>
            </a:r>
            <a:r>
              <a:rPr lang="en-US" b="0" i="0" dirty="0">
                <a:solidFill>
                  <a:srgbClr val="DCDDDE"/>
                </a:solidFill>
                <a:effectLst/>
                <a:latin typeface="??"/>
              </a:rPr>
              <a:t>: Attackers use deceptive emails to trick employees into revealing sensitive information.</a:t>
            </a:r>
          </a:p>
          <a:p>
            <a:pPr algn="l">
              <a:buFont typeface="Arial" panose="020B0604020202020204" pitchFamily="34" charset="0"/>
              <a:buChar char="•"/>
            </a:pPr>
            <a:r>
              <a:rPr lang="en-US" b="1" i="0" dirty="0">
                <a:solidFill>
                  <a:srgbClr val="DCDDDE"/>
                </a:solidFill>
                <a:effectLst/>
                <a:latin typeface="??"/>
              </a:rPr>
              <a:t>Ransomware</a:t>
            </a:r>
            <a:r>
              <a:rPr lang="en-US" b="0" i="0" dirty="0">
                <a:solidFill>
                  <a:srgbClr val="DCDDDE"/>
                </a:solidFill>
                <a:effectLst/>
                <a:latin typeface="??"/>
              </a:rPr>
              <a:t>: Hackers encrypt important company data and demand ransom for its return.</a:t>
            </a:r>
          </a:p>
          <a:p>
            <a:pPr algn="l">
              <a:buFont typeface="Arial" panose="020B0604020202020204" pitchFamily="34" charset="0"/>
              <a:buChar char="•"/>
            </a:pPr>
            <a:r>
              <a:rPr lang="en-US" b="1" i="0" dirty="0">
                <a:solidFill>
                  <a:srgbClr val="DCDDDE"/>
                </a:solidFill>
                <a:effectLst/>
                <a:latin typeface="??"/>
              </a:rPr>
              <a:t>Hacking</a:t>
            </a:r>
            <a:r>
              <a:rPr lang="en-US" b="0" i="0" dirty="0">
                <a:solidFill>
                  <a:srgbClr val="DCDDDE"/>
                </a:solidFill>
                <a:effectLst/>
                <a:latin typeface="??"/>
              </a:rPr>
              <a:t>: We’ve seen instances of unauthorised access to our network and sensitive data. Each of these poses a significant risk to both our business operations and reputation.</a:t>
            </a:r>
          </a:p>
          <a:p>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4</a:t>
            </a:fld>
            <a:endParaRPr lang="en-AU"/>
          </a:p>
        </p:txBody>
      </p:sp>
    </p:spTree>
    <p:extLst>
      <p:ext uri="{BB962C8B-B14F-4D97-AF65-F5344CB8AC3E}">
        <p14:creationId xmlns:p14="http://schemas.microsoft.com/office/powerpoint/2010/main" val="108921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CDDDE"/>
                </a:solidFill>
                <a:effectLst/>
                <a:latin typeface="Courier New" panose="02070309020205020404" pitchFamily="49" charset="0"/>
              </a:rPr>
              <a:t>To counter these threats, we’ve developed specific strategies:</a:t>
            </a:r>
            <a:br>
              <a:rPr lang="en-US" b="0" i="0" dirty="0">
                <a:solidFill>
                  <a:srgbClr val="DCDDDE"/>
                </a:solidFill>
                <a:effectLst/>
                <a:latin typeface="Courier New" panose="02070309020205020404" pitchFamily="49" charset="0"/>
              </a:rPr>
            </a:br>
            <a:endParaRPr lang="en-US" b="0" i="0" dirty="0">
              <a:solidFill>
                <a:srgbClr val="DCDDDE"/>
              </a:solidFill>
              <a:effectLst/>
              <a:latin typeface="Courier New" panose="02070309020205020404" pitchFamily="49" charset="0"/>
            </a:endParaRPr>
          </a:p>
          <a:p>
            <a:pPr lvl="1" algn="l">
              <a:buFont typeface="Arial" panose="020B0604020202020204" pitchFamily="34" charset="0"/>
              <a:buChar char="•"/>
            </a:pPr>
            <a:r>
              <a:rPr lang="en-US" b="0" i="0" dirty="0">
                <a:solidFill>
                  <a:srgbClr val="DCDDDE"/>
                </a:solidFill>
                <a:effectLst/>
                <a:latin typeface="Courier New" panose="02070309020205020404" pitchFamily="49" charset="0"/>
              </a:rPr>
              <a:t> For </a:t>
            </a:r>
            <a:r>
              <a:rPr lang="en-US" b="1" i="0" dirty="0">
                <a:solidFill>
                  <a:srgbClr val="DCDDDE"/>
                </a:solidFill>
                <a:effectLst/>
                <a:latin typeface="Courier New" panose="02070309020205020404" pitchFamily="49" charset="0"/>
              </a:rPr>
              <a:t>phishing</a:t>
            </a:r>
            <a:r>
              <a:rPr lang="en-US" b="0" i="0" dirty="0">
                <a:solidFill>
                  <a:srgbClr val="DCDDDE"/>
                </a:solidFill>
                <a:effectLst/>
                <a:latin typeface="Courier New" panose="02070309020205020404" pitchFamily="49" charset="0"/>
              </a:rPr>
              <a:t>, we’ll train staff to identify and avoid suspicious emails and deploy advanced spam filters to block unwanted messages.</a:t>
            </a:r>
            <a:br>
              <a:rPr lang="en-US" b="0" i="0" dirty="0">
                <a:solidFill>
                  <a:srgbClr val="DCDDDE"/>
                </a:solidFill>
                <a:effectLst/>
                <a:latin typeface="Courier New" panose="02070309020205020404" pitchFamily="49" charset="0"/>
              </a:rPr>
            </a:br>
            <a:endParaRPr lang="en-US" b="0" i="0" dirty="0">
              <a:solidFill>
                <a:srgbClr val="DCDDDE"/>
              </a:solidFill>
              <a:effectLst/>
              <a:latin typeface="Courier New" panose="02070309020205020404" pitchFamily="49" charset="0"/>
            </a:endParaRPr>
          </a:p>
          <a:p>
            <a:pPr lvl="1" algn="l">
              <a:buFont typeface="Arial" panose="020B0604020202020204" pitchFamily="34" charset="0"/>
              <a:buChar char="•"/>
            </a:pPr>
            <a:r>
              <a:rPr lang="en-US" b="0" i="0" dirty="0">
                <a:solidFill>
                  <a:srgbClr val="DCDDDE"/>
                </a:solidFill>
                <a:effectLst/>
                <a:latin typeface="Courier New" panose="02070309020205020404" pitchFamily="49" charset="0"/>
              </a:rPr>
              <a:t>For </a:t>
            </a:r>
            <a:r>
              <a:rPr lang="en-US" b="1" i="0" dirty="0">
                <a:solidFill>
                  <a:srgbClr val="DCDDDE"/>
                </a:solidFill>
                <a:effectLst/>
                <a:latin typeface="Courier New" panose="02070309020205020404" pitchFamily="49" charset="0"/>
              </a:rPr>
              <a:t>ransomware</a:t>
            </a:r>
            <a:r>
              <a:rPr lang="en-US" b="0" i="0" dirty="0">
                <a:solidFill>
                  <a:srgbClr val="DCDDDE"/>
                </a:solidFill>
                <a:effectLst/>
                <a:latin typeface="Courier New" panose="02070309020205020404" pitchFamily="49" charset="0"/>
              </a:rPr>
              <a:t>, we’re implementing comprehensive anti-virus systems and ensuring regular backups of all critical data to avoid data loss.</a:t>
            </a:r>
            <a:br>
              <a:rPr lang="en-US" b="0" i="0" dirty="0">
                <a:solidFill>
                  <a:srgbClr val="DCDDDE"/>
                </a:solidFill>
                <a:effectLst/>
                <a:latin typeface="Courier New" panose="02070309020205020404" pitchFamily="49" charset="0"/>
              </a:rPr>
            </a:br>
            <a:endParaRPr lang="en-US" b="0" i="0" dirty="0">
              <a:solidFill>
                <a:srgbClr val="DCDDDE"/>
              </a:solidFill>
              <a:effectLst/>
              <a:latin typeface="Courier New" panose="02070309020205020404" pitchFamily="49" charset="0"/>
            </a:endParaRPr>
          </a:p>
          <a:p>
            <a:pPr lvl="1" algn="l">
              <a:buFont typeface="Arial" panose="020B0604020202020204" pitchFamily="34" charset="0"/>
              <a:buChar char="•"/>
            </a:pPr>
            <a:r>
              <a:rPr lang="en-US" b="0" i="0" dirty="0">
                <a:solidFill>
                  <a:srgbClr val="DCDDDE"/>
                </a:solidFill>
                <a:effectLst/>
                <a:latin typeface="Courier New" panose="02070309020205020404" pitchFamily="49" charset="0"/>
              </a:rPr>
              <a:t>To prevent </a:t>
            </a:r>
            <a:r>
              <a:rPr lang="en-US" b="1" i="0" dirty="0">
                <a:solidFill>
                  <a:srgbClr val="DCDDDE"/>
                </a:solidFill>
                <a:effectLst/>
                <a:latin typeface="Courier New" panose="02070309020205020404" pitchFamily="49" charset="0"/>
              </a:rPr>
              <a:t>hacking</a:t>
            </a:r>
            <a:r>
              <a:rPr lang="en-US" b="0" i="0" dirty="0">
                <a:solidFill>
                  <a:srgbClr val="DCDDDE"/>
                </a:solidFill>
                <a:effectLst/>
                <a:latin typeface="Courier New" panose="02070309020205020404" pitchFamily="49" charset="0"/>
              </a:rPr>
              <a:t>, we’re installing a network firewall and strengthening access control policies. These measures will greatly reduce our vulnerability.</a:t>
            </a:r>
          </a:p>
          <a:p>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5</a:t>
            </a:fld>
            <a:endParaRPr lang="en-AU"/>
          </a:p>
        </p:txBody>
      </p:sp>
    </p:spTree>
    <p:extLst>
      <p:ext uri="{BB962C8B-B14F-4D97-AF65-F5344CB8AC3E}">
        <p14:creationId xmlns:p14="http://schemas.microsoft.com/office/powerpoint/2010/main" val="24534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immediate threats, there are some important cybersecurity trends that we must be aware of:</a:t>
            </a:r>
            <a:br>
              <a:rPr lang="en-US" dirty="0"/>
            </a:br>
            <a:endParaRPr lang="en-US" dirty="0"/>
          </a:p>
          <a:p>
            <a:pPr lvl="1">
              <a:buFont typeface="Arial" panose="020B0604020202020204" pitchFamily="34" charset="0"/>
              <a:buChar char="•"/>
            </a:pPr>
            <a:r>
              <a:rPr lang="en-US" dirty="0"/>
              <a:t> The shift towards </a:t>
            </a:r>
            <a:r>
              <a:rPr lang="en-US" b="1" dirty="0"/>
              <a:t>remote working</a:t>
            </a:r>
            <a:r>
              <a:rPr lang="en-US" dirty="0"/>
              <a:t> has introduced new risks, with employees working from less secure home networks.</a:t>
            </a:r>
            <a:br>
              <a:rPr lang="en-US" dirty="0"/>
            </a:br>
            <a:endParaRPr lang="en-US" dirty="0"/>
          </a:p>
          <a:p>
            <a:pPr lvl="1">
              <a:buFont typeface="Arial" panose="020B0604020202020204" pitchFamily="34" charset="0"/>
              <a:buChar char="•"/>
            </a:pPr>
            <a:r>
              <a:rPr lang="en-US" dirty="0"/>
              <a:t>The increasing reliance on </a:t>
            </a:r>
            <a:r>
              <a:rPr lang="en-US" b="1" dirty="0"/>
              <a:t>IoT devices</a:t>
            </a:r>
            <a:r>
              <a:rPr lang="en-US" dirty="0"/>
              <a:t> means more entry points for attackers, making it essential to secure these devices.</a:t>
            </a:r>
            <a:br>
              <a:rPr lang="en-US" dirty="0"/>
            </a:br>
            <a:endParaRPr lang="en-US" dirty="0"/>
          </a:p>
          <a:p>
            <a:pPr lvl="1">
              <a:buFont typeface="Arial" panose="020B0604020202020204" pitchFamily="34" charset="0"/>
              <a:buChar char="•"/>
            </a:pPr>
            <a:r>
              <a:rPr lang="en-US" b="1" dirty="0"/>
              <a:t>Cloud services</a:t>
            </a:r>
            <a:r>
              <a:rPr lang="en-US" dirty="0"/>
              <a:t> are another area of concern, particularly with misconfigured settings that can lead to breaches. With the widespread adoption of cloud technology, ensuring secure configurations is key to protecting our data.</a:t>
            </a:r>
          </a:p>
          <a:p>
            <a:endParaRPr lang="en-AU" dirty="0"/>
          </a:p>
        </p:txBody>
      </p:sp>
      <p:sp>
        <p:nvSpPr>
          <p:cNvPr id="4" name="Slide Number Placeholder 3"/>
          <p:cNvSpPr>
            <a:spLocks noGrp="1"/>
          </p:cNvSpPr>
          <p:nvPr>
            <p:ph type="sldNum" sz="quarter" idx="5"/>
          </p:nvPr>
        </p:nvSpPr>
        <p:spPr/>
        <p:txBody>
          <a:bodyPr/>
          <a:lstStyle/>
          <a:p>
            <a:fld id="{63977029-CCA8-401D-8296-71A7E5E2BA8F}" type="slidenum">
              <a:rPr lang="en-AU" smtClean="0"/>
              <a:t>6</a:t>
            </a:fld>
            <a:endParaRPr lang="en-AU"/>
          </a:p>
        </p:txBody>
      </p:sp>
    </p:spTree>
    <p:extLst>
      <p:ext uri="{BB962C8B-B14F-4D97-AF65-F5344CB8AC3E}">
        <p14:creationId xmlns:p14="http://schemas.microsoft.com/office/powerpoint/2010/main" val="380097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Triad Security has several basic security practices in place, including:</a:t>
            </a:r>
          </a:p>
          <a:p>
            <a:endParaRPr lang="en-US" dirty="0"/>
          </a:p>
          <a:p>
            <a:pPr lvl="1">
              <a:buFont typeface="Arial" panose="020B0604020202020204" pitchFamily="34" charset="0"/>
              <a:buChar char="•"/>
            </a:pPr>
            <a:r>
              <a:rPr lang="en-US" dirty="0"/>
              <a:t>Always connecting via secure Wi-Fi.</a:t>
            </a:r>
          </a:p>
          <a:p>
            <a:pPr lvl="1">
              <a:buFont typeface="Arial" panose="020B0604020202020204" pitchFamily="34" charset="0"/>
              <a:buChar char="•"/>
            </a:pPr>
            <a:r>
              <a:rPr lang="en-US" dirty="0"/>
              <a:t>Protecting sensitive data and reporting any suspicious activity to IT.</a:t>
            </a:r>
          </a:p>
          <a:p>
            <a:pPr lvl="1">
              <a:buFont typeface="Arial" panose="020B0604020202020204" pitchFamily="34" charset="0"/>
              <a:buChar char="•"/>
            </a:pPr>
            <a:r>
              <a:rPr lang="en-US" dirty="0"/>
              <a:t>Avoiding emails from unauthorized senders. </a:t>
            </a:r>
          </a:p>
          <a:p>
            <a:pPr lvl="1">
              <a:buFont typeface="Arial" panose="020B0604020202020204" pitchFamily="34" charset="0"/>
              <a:buNone/>
            </a:pPr>
            <a:endParaRPr lang="en-US" dirty="0"/>
          </a:p>
          <a:p>
            <a:pPr lvl="0">
              <a:buFont typeface="Arial" panose="020B0604020202020204" pitchFamily="34" charset="0"/>
              <a:buNone/>
            </a:pPr>
            <a:r>
              <a:rPr lang="en-US" dirty="0"/>
              <a:t>While these are solid practices, the evolving threat landscape requires that we take a more comprehensive approach.</a:t>
            </a:r>
          </a:p>
        </p:txBody>
      </p:sp>
      <p:sp>
        <p:nvSpPr>
          <p:cNvPr id="4" name="Slide Number Placeholder 3"/>
          <p:cNvSpPr>
            <a:spLocks noGrp="1"/>
          </p:cNvSpPr>
          <p:nvPr>
            <p:ph type="sldNum" sz="quarter" idx="5"/>
          </p:nvPr>
        </p:nvSpPr>
        <p:spPr/>
        <p:txBody>
          <a:bodyPr/>
          <a:lstStyle/>
          <a:p>
            <a:fld id="{63977029-CCA8-401D-8296-71A7E5E2BA8F}" type="slidenum">
              <a:rPr lang="en-AU" smtClean="0"/>
              <a:t>7</a:t>
            </a:fld>
            <a:endParaRPr lang="en-AU"/>
          </a:p>
        </p:txBody>
      </p:sp>
    </p:spTree>
    <p:extLst>
      <p:ext uri="{BB962C8B-B14F-4D97-AF65-F5344CB8AC3E}">
        <p14:creationId xmlns:p14="http://schemas.microsoft.com/office/powerpoint/2010/main" val="274060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updated </a:t>
            </a:r>
            <a:r>
              <a:rPr lang="en-US" b="1" dirty="0"/>
              <a:t>Password Protection Policy</a:t>
            </a:r>
            <a:r>
              <a:rPr lang="en-US" dirty="0"/>
              <a:t> will ensure that access to Triad’s systems remains secure. </a:t>
            </a:r>
            <a:br>
              <a:rPr lang="en-US" dirty="0"/>
            </a:br>
            <a:br>
              <a:rPr lang="en-US" dirty="0"/>
            </a:br>
            <a:r>
              <a:rPr lang="en-US" dirty="0"/>
              <a:t>Key elements include:</a:t>
            </a:r>
          </a:p>
          <a:p>
            <a:pPr lvl="1">
              <a:buFont typeface="Arial" panose="020B0604020202020204" pitchFamily="34" charset="0"/>
              <a:buChar char="•"/>
            </a:pPr>
            <a:r>
              <a:rPr lang="en-US" dirty="0"/>
              <a:t>The use of </a:t>
            </a:r>
            <a:r>
              <a:rPr lang="en-US" b="1" dirty="0"/>
              <a:t>Multi-Factor Authentication (MFA)</a:t>
            </a:r>
            <a:r>
              <a:rPr lang="en-US" dirty="0"/>
              <a:t>, which requires an authenticator app or a physical passkey for secure logins.</a:t>
            </a:r>
          </a:p>
          <a:p>
            <a:pPr lvl="1">
              <a:buFont typeface="Arial" panose="020B0604020202020204" pitchFamily="34" charset="0"/>
              <a:buChar char="•"/>
            </a:pPr>
            <a:r>
              <a:rPr lang="en-US" dirty="0"/>
              <a:t>We’re also encouraging the use of </a:t>
            </a:r>
            <a:r>
              <a:rPr lang="en-US" b="1" dirty="0"/>
              <a:t>Password Managers</a:t>
            </a:r>
            <a:r>
              <a:rPr lang="en-US" dirty="0"/>
              <a:t> to store complex passwords securely.</a:t>
            </a:r>
          </a:p>
          <a:p>
            <a:pPr lvl="1">
              <a:buFont typeface="Arial" panose="020B0604020202020204" pitchFamily="34" charset="0"/>
              <a:buChar char="•"/>
            </a:pPr>
            <a:r>
              <a:rPr lang="en-US" b="1" dirty="0"/>
              <a:t>Regular password resets</a:t>
            </a:r>
            <a:r>
              <a:rPr lang="en-US" dirty="0"/>
              <a:t> will be enforced, with minimum requirements for complexity to guard against brute-force attacks. </a:t>
            </a:r>
          </a:p>
          <a:p>
            <a:pPr lvl="0">
              <a:buFont typeface="Arial" panose="020B0604020202020204" pitchFamily="34" charset="0"/>
              <a:buNone/>
            </a:pPr>
            <a:r>
              <a:rPr lang="en-US" dirty="0"/>
              <a:t>These measures will help keep our systems secure from unauthorized access.</a:t>
            </a:r>
          </a:p>
        </p:txBody>
      </p:sp>
      <p:sp>
        <p:nvSpPr>
          <p:cNvPr id="4" name="Slide Number Placeholder 3"/>
          <p:cNvSpPr>
            <a:spLocks noGrp="1"/>
          </p:cNvSpPr>
          <p:nvPr>
            <p:ph type="sldNum" sz="quarter" idx="5"/>
          </p:nvPr>
        </p:nvSpPr>
        <p:spPr/>
        <p:txBody>
          <a:bodyPr/>
          <a:lstStyle/>
          <a:p>
            <a:fld id="{63977029-CCA8-401D-8296-71A7E5E2BA8F}" type="slidenum">
              <a:rPr lang="en-AU" smtClean="0"/>
              <a:t>8</a:t>
            </a:fld>
            <a:endParaRPr lang="en-AU"/>
          </a:p>
        </p:txBody>
      </p:sp>
    </p:spTree>
    <p:extLst>
      <p:ext uri="{BB962C8B-B14F-4D97-AF65-F5344CB8AC3E}">
        <p14:creationId xmlns:p14="http://schemas.microsoft.com/office/powerpoint/2010/main" val="364095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the proposed </a:t>
            </a:r>
            <a:r>
              <a:rPr lang="en-US" b="1" dirty="0"/>
              <a:t>Data Protection Policy</a:t>
            </a:r>
            <a:r>
              <a:rPr lang="en-US" dirty="0"/>
              <a:t>. </a:t>
            </a:r>
            <a:br>
              <a:rPr lang="en-US" dirty="0"/>
            </a:br>
            <a:br>
              <a:rPr lang="en-US" dirty="0"/>
            </a:br>
            <a:r>
              <a:rPr lang="en-US" dirty="0"/>
              <a:t>The purpose of this policy is to ensure that all personal and business data is handled securely:</a:t>
            </a:r>
          </a:p>
          <a:p>
            <a:endParaRPr lang="en-US" dirty="0"/>
          </a:p>
          <a:p>
            <a:pPr lvl="1">
              <a:buFont typeface="Arial" panose="020B0604020202020204" pitchFamily="34" charset="0"/>
              <a:buChar char="•"/>
            </a:pPr>
            <a:r>
              <a:rPr lang="en-US" b="1" dirty="0"/>
              <a:t>Data Classification</a:t>
            </a:r>
            <a:r>
              <a:rPr lang="en-US" dirty="0"/>
              <a:t>: </a:t>
            </a:r>
            <a:r>
              <a:rPr lang="en-US" i="1" dirty="0"/>
              <a:t>Sensitive data must be encrypted at all times—both in transit and at rest.</a:t>
            </a:r>
          </a:p>
          <a:p>
            <a:pPr lvl="1">
              <a:buFont typeface="Arial" panose="020B0604020202020204" pitchFamily="34" charset="0"/>
              <a:buChar char="•"/>
            </a:pPr>
            <a:endParaRPr lang="en-US" b="1" dirty="0"/>
          </a:p>
          <a:p>
            <a:pPr lvl="1">
              <a:buFont typeface="Arial" panose="020B0604020202020204" pitchFamily="34" charset="0"/>
              <a:buChar char="•"/>
            </a:pPr>
            <a:r>
              <a:rPr lang="en-US" b="1" dirty="0"/>
              <a:t>Access Control</a:t>
            </a:r>
            <a:r>
              <a:rPr lang="en-US" dirty="0"/>
              <a:t>: </a:t>
            </a:r>
            <a:r>
              <a:rPr lang="en-US" i="1" dirty="0"/>
              <a:t>Only authorized personnel will have access to specific data based on their roles within the company.</a:t>
            </a:r>
          </a:p>
          <a:p>
            <a:pPr lvl="1">
              <a:buFont typeface="Arial" panose="020B0604020202020204" pitchFamily="34" charset="0"/>
              <a:buChar char="•"/>
            </a:pPr>
            <a:endParaRPr lang="en-US" i="1" dirty="0"/>
          </a:p>
          <a:p>
            <a:pPr lvl="1">
              <a:buFont typeface="Arial" panose="020B0604020202020204" pitchFamily="34" charset="0"/>
              <a:buChar char="•"/>
            </a:pPr>
            <a:r>
              <a:rPr lang="en-US" i="1" dirty="0"/>
              <a:t>We’ll also be implementing robust</a:t>
            </a:r>
            <a:r>
              <a:rPr lang="en-US" dirty="0"/>
              <a:t> </a:t>
            </a:r>
            <a:r>
              <a:rPr lang="en-US" b="1" dirty="0"/>
              <a:t>backup and recovery systems</a:t>
            </a:r>
            <a:r>
              <a:rPr lang="en-US" dirty="0"/>
              <a:t> </a:t>
            </a:r>
            <a:r>
              <a:rPr lang="en-US" i="1" dirty="0"/>
              <a:t>to ensure that we can restore data quickly in the event of a breach or loss. </a:t>
            </a:r>
          </a:p>
          <a:p>
            <a:pPr lvl="1">
              <a:buFont typeface="Arial" panose="020B0604020202020204" pitchFamily="34" charset="0"/>
              <a:buChar char="•"/>
            </a:pPr>
            <a:endParaRPr lang="en-US" i="1" dirty="0"/>
          </a:p>
          <a:p>
            <a:pPr lvl="0">
              <a:buFont typeface="Arial" panose="020B0604020202020204" pitchFamily="34" charset="0"/>
              <a:buNone/>
            </a:pPr>
            <a:r>
              <a:rPr lang="en-US" i="0" dirty="0"/>
              <a:t>These changes will help safeguard our data against unauthorized access and accidental loss.</a:t>
            </a:r>
          </a:p>
        </p:txBody>
      </p:sp>
      <p:sp>
        <p:nvSpPr>
          <p:cNvPr id="4" name="Slide Number Placeholder 3"/>
          <p:cNvSpPr>
            <a:spLocks noGrp="1"/>
          </p:cNvSpPr>
          <p:nvPr>
            <p:ph type="sldNum" sz="quarter" idx="5"/>
          </p:nvPr>
        </p:nvSpPr>
        <p:spPr/>
        <p:txBody>
          <a:bodyPr/>
          <a:lstStyle/>
          <a:p>
            <a:fld id="{63977029-CCA8-401D-8296-71A7E5E2BA8F}" type="slidenum">
              <a:rPr lang="en-AU" smtClean="0"/>
              <a:t>9</a:t>
            </a:fld>
            <a:endParaRPr lang="en-AU"/>
          </a:p>
        </p:txBody>
      </p:sp>
    </p:spTree>
    <p:extLst>
      <p:ext uri="{BB962C8B-B14F-4D97-AF65-F5344CB8AC3E}">
        <p14:creationId xmlns:p14="http://schemas.microsoft.com/office/powerpoint/2010/main" val="189196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September 18, 2024</a:t>
            </a:fld>
            <a:endParaRPr lang="en-US" dirty="0"/>
          </a:p>
        </p:txBody>
      </p:sp>
    </p:spTree>
    <p:extLst>
      <p:ext uri="{BB962C8B-B14F-4D97-AF65-F5344CB8AC3E}">
        <p14:creationId xmlns:p14="http://schemas.microsoft.com/office/powerpoint/2010/main" val="348364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Wednesday, September 18, 2024</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722244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Wednesday, September 18, 2024</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7510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September 18, 2024</a:t>
            </a:fld>
            <a:endParaRPr lang="en-US" dirty="0"/>
          </a:p>
        </p:txBody>
      </p:sp>
    </p:spTree>
    <p:extLst>
      <p:ext uri="{BB962C8B-B14F-4D97-AF65-F5344CB8AC3E}">
        <p14:creationId xmlns:p14="http://schemas.microsoft.com/office/powerpoint/2010/main" val="210558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Wednesday, September 18, 2024</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67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Wednesday, September 18, 2024</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520442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Wednesday, September 18, 2024</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3450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Wednesday, September 18, 2024</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39952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Wednesday, September 18, 2024</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3244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Wednesday, September 18, 2024</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38021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Wednesday, September 18, 2024</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64126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September 18, 2024</a:t>
            </a:fld>
            <a:endParaRPr lang="en-US" dirty="0"/>
          </a:p>
        </p:txBody>
      </p:sp>
    </p:spTree>
    <p:extLst>
      <p:ext uri="{BB962C8B-B14F-4D97-AF65-F5344CB8AC3E}">
        <p14:creationId xmlns:p14="http://schemas.microsoft.com/office/powerpoint/2010/main" val="3892799547"/>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0" r:id="rId6"/>
    <p:sldLayoutId id="2147483736" r:id="rId7"/>
    <p:sldLayoutId id="2147483737" r:id="rId8"/>
    <p:sldLayoutId id="2147483738" r:id="rId9"/>
    <p:sldLayoutId id="2147483739" r:id="rId10"/>
    <p:sldLayoutId id="2147483741"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audio" Target="../media/audio1.wav"/><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gif"/><Relationship Id="rId5" Type="http://schemas.openxmlformats.org/officeDocument/2006/relationships/audio" Target="../media/audio3.wav"/><Relationship Id="rId10" Type="http://schemas.openxmlformats.org/officeDocument/2006/relationships/image" Target="../media/image5.svg"/><Relationship Id="rId4" Type="http://schemas.openxmlformats.org/officeDocument/2006/relationships/audio" Target="../media/audio2.wav"/><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4.png"/><Relationship Id="rId7"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6.jp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hyperlink" Target="https://presidiofederal.com/2023/03/28/breaking-down-the-new-national-cybersecurity-strategy/"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9.pn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1.png"/><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2.png"/><Relationship Id="rId7"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hyperlink" Target="https://mavink.com/explore/Carbon-Fiber-PBR-Texture" TargetMode="External"/><Relationship Id="rId3" Type="http://schemas.openxmlformats.org/officeDocument/2006/relationships/image" Target="../media/image12.png"/><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presidiofederal.com/2023/03/28/breaking-down-the-new-national-cybersecurity-strategy/"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utorial: Animate runtime progress bars with UI Toolkit - Unity Engine -  Unity Discussions">
            <a:extLst>
              <a:ext uri="{FF2B5EF4-FFF2-40B4-BE49-F238E27FC236}">
                <a16:creationId xmlns:a16="http://schemas.microsoft.com/office/drawing/2014/main" id="{BD8369A3-7B46-FA16-6F5B-8CC1E93AFBA3}"/>
              </a:ext>
            </a:extLst>
          </p:cNvPr>
          <p:cNvPicPr>
            <a:picLocks noChangeAspect="1"/>
          </p:cNvPicPr>
          <p:nvPr/>
        </p:nvPicPr>
        <p:blipFill rotWithShape="1">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l="11027" t="27282" r="35752" b="25617"/>
          <a:stretch/>
        </p:blipFill>
        <p:spPr bwMode="auto">
          <a:xfrm>
            <a:off x="289560" y="1718500"/>
            <a:ext cx="6658897" cy="1060444"/>
          </a:xfrm>
          <a:prstGeom prst="rect">
            <a:avLst/>
          </a:prstGeom>
          <a:noFill/>
          <a:ln w="3175">
            <a:solidFill>
              <a:srgbClr val="FAFF29"/>
            </a:solidFill>
          </a:ln>
          <a:effectLst>
            <a:outerShdw blurRad="190500" algn="tl" rotWithShape="0">
              <a:srgbClr val="000000">
                <a:alpha val="70000"/>
              </a:srgbClr>
            </a:outerShdw>
            <a:softEdge rad="12700"/>
          </a:effectLst>
        </p:spPr>
      </p:pic>
      <p:sp>
        <p:nvSpPr>
          <p:cNvPr id="5" name="TextBox 4">
            <a:extLst>
              <a:ext uri="{FF2B5EF4-FFF2-40B4-BE49-F238E27FC236}">
                <a16:creationId xmlns:a16="http://schemas.microsoft.com/office/drawing/2014/main" id="{C284969D-1360-0C5B-0516-77B38286AE6B}"/>
              </a:ext>
            </a:extLst>
          </p:cNvPr>
          <p:cNvSpPr txBox="1"/>
          <p:nvPr/>
        </p:nvSpPr>
        <p:spPr>
          <a:xfrm>
            <a:off x="4798141" y="341634"/>
            <a:ext cx="10132142" cy="523220"/>
          </a:xfrm>
          <a:prstGeom prst="rect">
            <a:avLst/>
          </a:prstGeom>
          <a:noFill/>
        </p:spPr>
        <p:txBody>
          <a:bodyPr wrap="square" rtlCol="0">
            <a:spAutoFit/>
          </a:bodyPr>
          <a:lstStyle/>
          <a:p>
            <a:r>
              <a:rPr lang="en-US" sz="2800" dirty="0" err="1">
                <a:solidFill>
                  <a:schemeClr val="bg1"/>
                </a:solidFill>
                <a:latin typeface="Courier New" panose="02070309020205020404" pitchFamily="49" charset="0"/>
                <a:cs typeface="Courier New" panose="02070309020205020404" pitchFamily="49" charset="0"/>
              </a:rPr>
              <a:t>sudo</a:t>
            </a:r>
            <a:r>
              <a:rPr lang="en-US" sz="2800" dirty="0">
                <a:solidFill>
                  <a:schemeClr val="bg1"/>
                </a:solidFill>
                <a:latin typeface="Courier New" panose="02070309020205020404" pitchFamily="49" charset="0"/>
                <a:cs typeface="Courier New" panose="02070309020205020404" pitchFamily="49" charset="0"/>
              </a:rPr>
              <a:t> apt-get presentation</a:t>
            </a:r>
            <a:endParaRPr lang="en-AU" sz="2800" dirty="0">
              <a:solidFill>
                <a:schemeClr val="bg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E82F94C2-9CA4-6249-6776-A4C79DA2C674}"/>
              </a:ext>
            </a:extLst>
          </p:cNvPr>
          <p:cNvSpPr txBox="1"/>
          <p:nvPr/>
        </p:nvSpPr>
        <p:spPr>
          <a:xfrm>
            <a:off x="427703" y="341634"/>
            <a:ext cx="4498258" cy="523220"/>
          </a:xfrm>
          <a:prstGeom prst="rect">
            <a:avLst/>
          </a:prstGeom>
          <a:noFill/>
        </p:spPr>
        <p:txBody>
          <a:bodyPr wrap="square" rtlCol="0">
            <a:spAutoFit/>
          </a:bodyPr>
          <a:lstStyle/>
          <a:p>
            <a:r>
              <a:rPr lang="en-US" sz="2800" dirty="0">
                <a:solidFill>
                  <a:srgbClr val="FC02CC"/>
                </a:solidFill>
                <a:latin typeface="Courier New" panose="02070309020205020404" pitchFamily="49" charset="0"/>
                <a:cs typeface="Courier New" panose="02070309020205020404" pitchFamily="49" charset="0"/>
              </a:rPr>
              <a:t>@Triad-Security:~$  </a:t>
            </a:r>
            <a:endParaRPr lang="en-AU" sz="2800" dirty="0">
              <a:solidFill>
                <a:srgbClr val="FC02CC"/>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5FBA546-8EAB-7F76-A67D-6F64C43128BB}"/>
              </a:ext>
            </a:extLst>
          </p:cNvPr>
          <p:cNvSpPr txBox="1"/>
          <p:nvPr/>
        </p:nvSpPr>
        <p:spPr>
          <a:xfrm>
            <a:off x="4798141" y="341634"/>
            <a:ext cx="10132142" cy="523220"/>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__________________________</a:t>
            </a:r>
            <a:endParaRPr lang="en-AU" sz="2800"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7EC5CC-E601-73BD-A159-53A0DF699BCC}"/>
              </a:ext>
            </a:extLst>
          </p:cNvPr>
          <p:cNvSpPr txBox="1"/>
          <p:nvPr/>
        </p:nvSpPr>
        <p:spPr>
          <a:xfrm>
            <a:off x="1143983" y="944878"/>
            <a:ext cx="6658897" cy="523220"/>
          </a:xfrm>
          <a:prstGeom prst="rect">
            <a:avLst/>
          </a:prstGeom>
          <a:noFill/>
        </p:spPr>
        <p:txBody>
          <a:bodyPr wrap="square" rtlCol="0">
            <a:spAutoFit/>
          </a:bodyPr>
          <a:lstStyle/>
          <a:p>
            <a:r>
              <a:rPr lang="en-US" sz="2800" dirty="0">
                <a:solidFill>
                  <a:srgbClr val="FFC000"/>
                </a:solidFill>
              </a:rPr>
              <a:t>[</a:t>
            </a:r>
            <a:r>
              <a:rPr lang="en-US" sz="2800" dirty="0" err="1">
                <a:solidFill>
                  <a:srgbClr val="FFC000"/>
                </a:solidFill>
              </a:rPr>
              <a:t>sudo</a:t>
            </a:r>
            <a:r>
              <a:rPr lang="en-US" sz="2800" dirty="0">
                <a:solidFill>
                  <a:srgbClr val="FFC000"/>
                </a:solidFill>
              </a:rPr>
              <a:t>] User:</a:t>
            </a:r>
            <a:endParaRPr lang="en-AU" sz="2800" dirty="0">
              <a:solidFill>
                <a:srgbClr val="FFC000"/>
              </a:solidFill>
            </a:endParaRPr>
          </a:p>
        </p:txBody>
      </p:sp>
      <p:sp>
        <p:nvSpPr>
          <p:cNvPr id="10" name="TextBox 9">
            <a:extLst>
              <a:ext uri="{FF2B5EF4-FFF2-40B4-BE49-F238E27FC236}">
                <a16:creationId xmlns:a16="http://schemas.microsoft.com/office/drawing/2014/main" id="{AA736488-D1AF-EA77-B75A-310484D8D98F}"/>
              </a:ext>
            </a:extLst>
          </p:cNvPr>
          <p:cNvSpPr txBox="1"/>
          <p:nvPr/>
        </p:nvSpPr>
        <p:spPr>
          <a:xfrm>
            <a:off x="3373119" y="993562"/>
            <a:ext cx="8818881" cy="523220"/>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Nathan Bransby &lt;v141198@tafe.wa.edu.au&gt;</a:t>
            </a:r>
            <a:endParaRPr lang="en-AU" sz="2800" dirty="0">
              <a:solidFill>
                <a:schemeClr val="bg1"/>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40B21482-EF4E-4A88-6F5C-378E8764F4BC}"/>
              </a:ext>
            </a:extLst>
          </p:cNvPr>
          <p:cNvSpPr txBox="1"/>
          <p:nvPr/>
        </p:nvSpPr>
        <p:spPr>
          <a:xfrm>
            <a:off x="3373115" y="1070079"/>
            <a:ext cx="8818881" cy="523220"/>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________________________________________</a:t>
            </a:r>
            <a:endParaRPr lang="en-AU" sz="2800" dirty="0">
              <a:solidFill>
                <a:schemeClr val="bg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40C6E31F-D73D-1300-6668-2C8E5E42FEA7}"/>
              </a:ext>
            </a:extLst>
          </p:cNvPr>
          <p:cNvSpPr txBox="1"/>
          <p:nvPr/>
        </p:nvSpPr>
        <p:spPr>
          <a:xfrm>
            <a:off x="3393442" y="971849"/>
            <a:ext cx="8818881" cy="523220"/>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________________________________________</a:t>
            </a:r>
            <a:endParaRPr lang="en-AU" sz="2800" dirty="0">
              <a:solidFill>
                <a:schemeClr val="bg1"/>
              </a:solidFill>
              <a:latin typeface="Courier New" panose="02070309020205020404" pitchFamily="49" charset="0"/>
              <a:cs typeface="Courier New" panose="02070309020205020404" pitchFamily="49" charset="0"/>
            </a:endParaRPr>
          </a:p>
        </p:txBody>
      </p:sp>
      <p:grpSp>
        <p:nvGrpSpPr>
          <p:cNvPr id="44" name="Group 43">
            <a:extLst>
              <a:ext uri="{FF2B5EF4-FFF2-40B4-BE49-F238E27FC236}">
                <a16:creationId xmlns:a16="http://schemas.microsoft.com/office/drawing/2014/main" id="{94967610-2BC8-3737-120D-23108D21BCDD}"/>
              </a:ext>
            </a:extLst>
          </p:cNvPr>
          <p:cNvGrpSpPr/>
          <p:nvPr/>
        </p:nvGrpSpPr>
        <p:grpSpPr>
          <a:xfrm>
            <a:off x="3125751" y="1345294"/>
            <a:ext cx="7547009" cy="4567828"/>
            <a:chOff x="3125751" y="1345294"/>
            <a:chExt cx="7547009" cy="4567828"/>
          </a:xfrm>
        </p:grpSpPr>
        <p:grpSp>
          <p:nvGrpSpPr>
            <p:cNvPr id="40" name="Group 39">
              <a:extLst>
                <a:ext uri="{FF2B5EF4-FFF2-40B4-BE49-F238E27FC236}">
                  <a16:creationId xmlns:a16="http://schemas.microsoft.com/office/drawing/2014/main" id="{000F12C7-CD83-EADA-5EEE-86DE2F2677FC}"/>
                </a:ext>
              </a:extLst>
            </p:cNvPr>
            <p:cNvGrpSpPr/>
            <p:nvPr/>
          </p:nvGrpSpPr>
          <p:grpSpPr>
            <a:xfrm>
              <a:off x="3125751" y="1345294"/>
              <a:ext cx="7547009" cy="4567828"/>
              <a:chOff x="3125751" y="1345294"/>
              <a:chExt cx="7547009" cy="4567828"/>
            </a:xfrm>
          </p:grpSpPr>
          <p:grpSp>
            <p:nvGrpSpPr>
              <p:cNvPr id="37" name="Group 36">
                <a:extLst>
                  <a:ext uri="{FF2B5EF4-FFF2-40B4-BE49-F238E27FC236}">
                    <a16:creationId xmlns:a16="http://schemas.microsoft.com/office/drawing/2014/main" id="{F6C6EB75-D8B7-B731-3B4A-DD5DD916DAD6}"/>
                  </a:ext>
                </a:extLst>
              </p:cNvPr>
              <p:cNvGrpSpPr/>
              <p:nvPr/>
            </p:nvGrpSpPr>
            <p:grpSpPr>
              <a:xfrm>
                <a:off x="3125751" y="1345294"/>
                <a:ext cx="7547009" cy="4567828"/>
                <a:chOff x="3125751" y="1345294"/>
                <a:chExt cx="7547009" cy="4567828"/>
              </a:xfrm>
            </p:grpSpPr>
            <p:grpSp>
              <p:nvGrpSpPr>
                <p:cNvPr id="35" name="Group 34">
                  <a:extLst>
                    <a:ext uri="{FF2B5EF4-FFF2-40B4-BE49-F238E27FC236}">
                      <a16:creationId xmlns:a16="http://schemas.microsoft.com/office/drawing/2014/main" id="{80359E7D-2812-4644-4A48-8BFD9F7421D2}"/>
                    </a:ext>
                  </a:extLst>
                </p:cNvPr>
                <p:cNvGrpSpPr/>
                <p:nvPr/>
              </p:nvGrpSpPr>
              <p:grpSpPr>
                <a:xfrm>
                  <a:off x="3125751" y="1345294"/>
                  <a:ext cx="7547009" cy="4567828"/>
                  <a:chOff x="3125751" y="1345294"/>
                  <a:chExt cx="7547009" cy="4567828"/>
                </a:xfrm>
              </p:grpSpPr>
              <p:grpSp>
                <p:nvGrpSpPr>
                  <p:cNvPr id="33" name="Group 32">
                    <a:extLst>
                      <a:ext uri="{FF2B5EF4-FFF2-40B4-BE49-F238E27FC236}">
                        <a16:creationId xmlns:a16="http://schemas.microsoft.com/office/drawing/2014/main" id="{1DFEC729-DAD1-9395-F2FF-D1A5835835D4}"/>
                      </a:ext>
                    </a:extLst>
                  </p:cNvPr>
                  <p:cNvGrpSpPr/>
                  <p:nvPr/>
                </p:nvGrpSpPr>
                <p:grpSpPr>
                  <a:xfrm>
                    <a:off x="3125751" y="1345294"/>
                    <a:ext cx="7547009" cy="4567828"/>
                    <a:chOff x="3125751" y="1345294"/>
                    <a:chExt cx="7547009" cy="4567828"/>
                  </a:xfrm>
                </p:grpSpPr>
                <p:grpSp>
                  <p:nvGrpSpPr>
                    <p:cNvPr id="30" name="Group 29">
                      <a:extLst>
                        <a:ext uri="{FF2B5EF4-FFF2-40B4-BE49-F238E27FC236}">
                          <a16:creationId xmlns:a16="http://schemas.microsoft.com/office/drawing/2014/main" id="{F56D4B5E-9F57-2FE6-026D-446D6219EBCC}"/>
                        </a:ext>
                      </a:extLst>
                    </p:cNvPr>
                    <p:cNvGrpSpPr/>
                    <p:nvPr/>
                  </p:nvGrpSpPr>
                  <p:grpSpPr>
                    <a:xfrm>
                      <a:off x="3125751" y="1345294"/>
                      <a:ext cx="7547009" cy="4567828"/>
                      <a:chOff x="3125751" y="1345294"/>
                      <a:chExt cx="7547009" cy="4567828"/>
                    </a:xfrm>
                  </p:grpSpPr>
                  <p:grpSp>
                    <p:nvGrpSpPr>
                      <p:cNvPr id="26" name="Group 25">
                        <a:extLst>
                          <a:ext uri="{FF2B5EF4-FFF2-40B4-BE49-F238E27FC236}">
                            <a16:creationId xmlns:a16="http://schemas.microsoft.com/office/drawing/2014/main" id="{56C2A0AE-6D0B-166A-FBF2-FE848CC4DAB0}"/>
                          </a:ext>
                        </a:extLst>
                      </p:cNvPr>
                      <p:cNvGrpSpPr/>
                      <p:nvPr/>
                    </p:nvGrpSpPr>
                    <p:grpSpPr>
                      <a:xfrm>
                        <a:off x="3125751" y="1345294"/>
                        <a:ext cx="7547009" cy="4567828"/>
                        <a:chOff x="3125751" y="1345294"/>
                        <a:chExt cx="7547009" cy="4567828"/>
                      </a:xfrm>
                    </p:grpSpPr>
                    <p:grpSp>
                      <p:nvGrpSpPr>
                        <p:cNvPr id="25" name="Group 24">
                          <a:extLst>
                            <a:ext uri="{FF2B5EF4-FFF2-40B4-BE49-F238E27FC236}">
                              <a16:creationId xmlns:a16="http://schemas.microsoft.com/office/drawing/2014/main" id="{31192906-7F93-83D0-0CA9-91AF60C29888}"/>
                            </a:ext>
                          </a:extLst>
                        </p:cNvPr>
                        <p:cNvGrpSpPr/>
                        <p:nvPr/>
                      </p:nvGrpSpPr>
                      <p:grpSpPr>
                        <a:xfrm>
                          <a:off x="3146074" y="1345294"/>
                          <a:ext cx="7526686" cy="4567828"/>
                          <a:chOff x="3146074" y="1345294"/>
                          <a:chExt cx="7526686" cy="4567828"/>
                        </a:xfrm>
                      </p:grpSpPr>
                      <p:sp>
                        <p:nvSpPr>
                          <p:cNvPr id="16" name="Rectangle 15">
                            <a:extLst>
                              <a:ext uri="{FF2B5EF4-FFF2-40B4-BE49-F238E27FC236}">
                                <a16:creationId xmlns:a16="http://schemas.microsoft.com/office/drawing/2014/main" id="{68255290-D9F3-DBED-85C5-87CC0AA287A0}"/>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CFB2337B-88FD-AA54-FC4E-EE4614919565}"/>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Rectangle 17">
                          <a:extLst>
                            <a:ext uri="{FF2B5EF4-FFF2-40B4-BE49-F238E27FC236}">
                              <a16:creationId xmlns:a16="http://schemas.microsoft.com/office/drawing/2014/main" id="{4734F396-7A2C-14B7-CC35-67BB3BC6DC76}"/>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7" name="Rectangle 26">
                        <a:extLst>
                          <a:ext uri="{FF2B5EF4-FFF2-40B4-BE49-F238E27FC236}">
                            <a16:creationId xmlns:a16="http://schemas.microsoft.com/office/drawing/2014/main" id="{95671E08-1183-2CE9-C89F-B27ABF05BD87}"/>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9" name="Graphic 28" descr="Close with solid fill">
                        <a:extLst>
                          <a:ext uri="{FF2B5EF4-FFF2-40B4-BE49-F238E27FC236}">
                            <a16:creationId xmlns:a16="http://schemas.microsoft.com/office/drawing/2014/main" id="{ADF73106-6940-AA6F-2945-485F556D81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32" name="TextBox 31">
                      <a:extLst>
                        <a:ext uri="{FF2B5EF4-FFF2-40B4-BE49-F238E27FC236}">
                          <a16:creationId xmlns:a16="http://schemas.microsoft.com/office/drawing/2014/main" id="{BBA85F7C-1DF0-5652-0744-79E1D377A9EC}"/>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34" name="Rectangle 33">
                    <a:extLst>
                      <a:ext uri="{FF2B5EF4-FFF2-40B4-BE49-F238E27FC236}">
                        <a16:creationId xmlns:a16="http://schemas.microsoft.com/office/drawing/2014/main" id="{297FA15F-AB01-FAFF-93C8-B0099AA536EE}"/>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36" name="Rectangle 35">
                  <a:extLst>
                    <a:ext uri="{FF2B5EF4-FFF2-40B4-BE49-F238E27FC236}">
                      <a16:creationId xmlns:a16="http://schemas.microsoft.com/office/drawing/2014/main" id="{44DF235B-9DE2-5798-5508-ECC85597FA00}"/>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39" name="Graphic 38" descr="Warning with solid fill">
                <a:extLst>
                  <a:ext uri="{FF2B5EF4-FFF2-40B4-BE49-F238E27FC236}">
                    <a16:creationId xmlns:a16="http://schemas.microsoft.com/office/drawing/2014/main" id="{10E7B7A9-8BD8-6C62-A2FB-7EC67695DE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43" name="Group 42">
              <a:extLst>
                <a:ext uri="{FF2B5EF4-FFF2-40B4-BE49-F238E27FC236}">
                  <a16:creationId xmlns:a16="http://schemas.microsoft.com/office/drawing/2014/main" id="{7137D5E7-E89F-2FEB-D5BB-F00F0F021D1D}"/>
                </a:ext>
              </a:extLst>
            </p:cNvPr>
            <p:cNvGrpSpPr/>
            <p:nvPr/>
          </p:nvGrpSpPr>
          <p:grpSpPr>
            <a:xfrm>
              <a:off x="3208581" y="1389690"/>
              <a:ext cx="577569" cy="553810"/>
              <a:chOff x="3208581" y="1389690"/>
              <a:chExt cx="577569" cy="553810"/>
            </a:xfrm>
          </p:grpSpPr>
          <p:sp>
            <p:nvSpPr>
              <p:cNvPr id="42" name="Isosceles Triangle 41">
                <a:extLst>
                  <a:ext uri="{FF2B5EF4-FFF2-40B4-BE49-F238E27FC236}">
                    <a16:creationId xmlns:a16="http://schemas.microsoft.com/office/drawing/2014/main" id="{DCA7AF10-531E-26DE-5923-7AA2CEB7F32E}"/>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Graphic 40" descr="Warning with solid fill">
                <a:extLst>
                  <a:ext uri="{FF2B5EF4-FFF2-40B4-BE49-F238E27FC236}">
                    <a16:creationId xmlns:a16="http://schemas.microsoft.com/office/drawing/2014/main" id="{28178214-7961-F9D5-6575-8F9E650199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45" name="Group 44">
            <a:extLst>
              <a:ext uri="{FF2B5EF4-FFF2-40B4-BE49-F238E27FC236}">
                <a16:creationId xmlns:a16="http://schemas.microsoft.com/office/drawing/2014/main" id="{3BA6F6B7-8A1B-45CA-351D-8B27A8E49D13}"/>
              </a:ext>
            </a:extLst>
          </p:cNvPr>
          <p:cNvGrpSpPr/>
          <p:nvPr/>
        </p:nvGrpSpPr>
        <p:grpSpPr>
          <a:xfrm>
            <a:off x="936439" y="607634"/>
            <a:ext cx="7547009" cy="4567828"/>
            <a:chOff x="3125751" y="1345294"/>
            <a:chExt cx="7547009" cy="4567828"/>
          </a:xfrm>
        </p:grpSpPr>
        <p:grpSp>
          <p:nvGrpSpPr>
            <p:cNvPr id="46" name="Group 45">
              <a:extLst>
                <a:ext uri="{FF2B5EF4-FFF2-40B4-BE49-F238E27FC236}">
                  <a16:creationId xmlns:a16="http://schemas.microsoft.com/office/drawing/2014/main" id="{6244D8F5-4AA6-31A4-5E36-1D9AD805A2C7}"/>
                </a:ext>
              </a:extLst>
            </p:cNvPr>
            <p:cNvGrpSpPr/>
            <p:nvPr/>
          </p:nvGrpSpPr>
          <p:grpSpPr>
            <a:xfrm>
              <a:off x="3125751" y="1345294"/>
              <a:ext cx="7547009" cy="4567828"/>
              <a:chOff x="3125751" y="1345294"/>
              <a:chExt cx="7547009" cy="4567828"/>
            </a:xfrm>
          </p:grpSpPr>
          <p:grpSp>
            <p:nvGrpSpPr>
              <p:cNvPr id="50" name="Group 49">
                <a:extLst>
                  <a:ext uri="{FF2B5EF4-FFF2-40B4-BE49-F238E27FC236}">
                    <a16:creationId xmlns:a16="http://schemas.microsoft.com/office/drawing/2014/main" id="{02E0BBF0-1219-0FE8-DE6B-8E8BC6E0AE02}"/>
                  </a:ext>
                </a:extLst>
              </p:cNvPr>
              <p:cNvGrpSpPr/>
              <p:nvPr/>
            </p:nvGrpSpPr>
            <p:grpSpPr>
              <a:xfrm>
                <a:off x="3125751" y="1345294"/>
                <a:ext cx="7547009" cy="4567828"/>
                <a:chOff x="3125751" y="1345294"/>
                <a:chExt cx="7547009" cy="4567828"/>
              </a:xfrm>
            </p:grpSpPr>
            <p:grpSp>
              <p:nvGrpSpPr>
                <p:cNvPr id="52" name="Group 51">
                  <a:extLst>
                    <a:ext uri="{FF2B5EF4-FFF2-40B4-BE49-F238E27FC236}">
                      <a16:creationId xmlns:a16="http://schemas.microsoft.com/office/drawing/2014/main" id="{2633CBFC-1925-A75F-E5C3-9B9671E04822}"/>
                    </a:ext>
                  </a:extLst>
                </p:cNvPr>
                <p:cNvGrpSpPr/>
                <p:nvPr/>
              </p:nvGrpSpPr>
              <p:grpSpPr>
                <a:xfrm>
                  <a:off x="3125751" y="1345294"/>
                  <a:ext cx="7547009" cy="4567828"/>
                  <a:chOff x="3125751" y="1345294"/>
                  <a:chExt cx="7547009" cy="4567828"/>
                </a:xfrm>
              </p:grpSpPr>
              <p:grpSp>
                <p:nvGrpSpPr>
                  <p:cNvPr id="54" name="Group 53">
                    <a:extLst>
                      <a:ext uri="{FF2B5EF4-FFF2-40B4-BE49-F238E27FC236}">
                        <a16:creationId xmlns:a16="http://schemas.microsoft.com/office/drawing/2014/main" id="{BE86E3A5-0748-76A9-D25D-CDE9FD4BBC37}"/>
                      </a:ext>
                    </a:extLst>
                  </p:cNvPr>
                  <p:cNvGrpSpPr/>
                  <p:nvPr/>
                </p:nvGrpSpPr>
                <p:grpSpPr>
                  <a:xfrm>
                    <a:off x="3125751" y="1345294"/>
                    <a:ext cx="7547009" cy="4567828"/>
                    <a:chOff x="3125751" y="1345294"/>
                    <a:chExt cx="7547009" cy="4567828"/>
                  </a:xfrm>
                </p:grpSpPr>
                <p:grpSp>
                  <p:nvGrpSpPr>
                    <p:cNvPr id="56" name="Group 55">
                      <a:extLst>
                        <a:ext uri="{FF2B5EF4-FFF2-40B4-BE49-F238E27FC236}">
                          <a16:creationId xmlns:a16="http://schemas.microsoft.com/office/drawing/2014/main" id="{D0A7B0F6-DB8A-2E72-650B-F45944B35D84}"/>
                        </a:ext>
                      </a:extLst>
                    </p:cNvPr>
                    <p:cNvGrpSpPr/>
                    <p:nvPr/>
                  </p:nvGrpSpPr>
                  <p:grpSpPr>
                    <a:xfrm>
                      <a:off x="3125751" y="1345294"/>
                      <a:ext cx="7547009" cy="4567828"/>
                      <a:chOff x="3125751" y="1345294"/>
                      <a:chExt cx="7547009" cy="4567828"/>
                    </a:xfrm>
                  </p:grpSpPr>
                  <p:grpSp>
                    <p:nvGrpSpPr>
                      <p:cNvPr id="58" name="Group 57">
                        <a:extLst>
                          <a:ext uri="{FF2B5EF4-FFF2-40B4-BE49-F238E27FC236}">
                            <a16:creationId xmlns:a16="http://schemas.microsoft.com/office/drawing/2014/main" id="{08227E9E-38E6-8431-8480-08402AD7F709}"/>
                          </a:ext>
                        </a:extLst>
                      </p:cNvPr>
                      <p:cNvGrpSpPr/>
                      <p:nvPr/>
                    </p:nvGrpSpPr>
                    <p:grpSpPr>
                      <a:xfrm>
                        <a:off x="3125751" y="1345294"/>
                        <a:ext cx="7547009" cy="4567828"/>
                        <a:chOff x="3125751" y="1345294"/>
                        <a:chExt cx="7547009" cy="4567828"/>
                      </a:xfrm>
                    </p:grpSpPr>
                    <p:grpSp>
                      <p:nvGrpSpPr>
                        <p:cNvPr id="61" name="Group 60">
                          <a:extLst>
                            <a:ext uri="{FF2B5EF4-FFF2-40B4-BE49-F238E27FC236}">
                              <a16:creationId xmlns:a16="http://schemas.microsoft.com/office/drawing/2014/main" id="{2C07B4A6-AE8B-A7F3-2BD9-767A26179804}"/>
                            </a:ext>
                          </a:extLst>
                        </p:cNvPr>
                        <p:cNvGrpSpPr/>
                        <p:nvPr/>
                      </p:nvGrpSpPr>
                      <p:grpSpPr>
                        <a:xfrm>
                          <a:off x="3146074" y="1345294"/>
                          <a:ext cx="7526686" cy="4567828"/>
                          <a:chOff x="3146074" y="1345294"/>
                          <a:chExt cx="7526686" cy="4567828"/>
                        </a:xfrm>
                      </p:grpSpPr>
                      <p:sp>
                        <p:nvSpPr>
                          <p:cNvPr id="63" name="Rectangle 62">
                            <a:extLst>
                              <a:ext uri="{FF2B5EF4-FFF2-40B4-BE49-F238E27FC236}">
                                <a16:creationId xmlns:a16="http://schemas.microsoft.com/office/drawing/2014/main" id="{EA05E5B6-9D95-658B-23BB-37485111A556}"/>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4" name="Rectangle 1023">
                            <a:extLst>
                              <a:ext uri="{FF2B5EF4-FFF2-40B4-BE49-F238E27FC236}">
                                <a16:creationId xmlns:a16="http://schemas.microsoft.com/office/drawing/2014/main" id="{E4A5AE56-17E0-EC38-ADE5-7EAFB06162D5}"/>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2" name="Rectangle 61">
                          <a:extLst>
                            <a:ext uri="{FF2B5EF4-FFF2-40B4-BE49-F238E27FC236}">
                              <a16:creationId xmlns:a16="http://schemas.microsoft.com/office/drawing/2014/main" id="{72ED104E-EADF-853F-D9F3-F680C213DFF8}"/>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59" name="Rectangle 58">
                        <a:extLst>
                          <a:ext uri="{FF2B5EF4-FFF2-40B4-BE49-F238E27FC236}">
                            <a16:creationId xmlns:a16="http://schemas.microsoft.com/office/drawing/2014/main" id="{456D7023-71C7-C857-2089-A7905B480924}"/>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0" name="Graphic 59" descr="Close with solid fill">
                        <a:extLst>
                          <a:ext uri="{FF2B5EF4-FFF2-40B4-BE49-F238E27FC236}">
                            <a16:creationId xmlns:a16="http://schemas.microsoft.com/office/drawing/2014/main" id="{BF49B970-EF7D-CB3B-933D-6EFE785ED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57" name="TextBox 56">
                      <a:extLst>
                        <a:ext uri="{FF2B5EF4-FFF2-40B4-BE49-F238E27FC236}">
                          <a16:creationId xmlns:a16="http://schemas.microsoft.com/office/drawing/2014/main" id="{530992ED-C735-D68A-C90D-120B0DD3F67A}"/>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55" name="Rectangle 54">
                    <a:extLst>
                      <a:ext uri="{FF2B5EF4-FFF2-40B4-BE49-F238E27FC236}">
                        <a16:creationId xmlns:a16="http://schemas.microsoft.com/office/drawing/2014/main" id="{3AB088AF-68C0-8ACF-AACA-C4F80E7C5057}"/>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53" name="Rectangle 52">
                  <a:extLst>
                    <a:ext uri="{FF2B5EF4-FFF2-40B4-BE49-F238E27FC236}">
                      <a16:creationId xmlns:a16="http://schemas.microsoft.com/office/drawing/2014/main" id="{3202C80D-E345-120C-D150-7425E9A63DB1}"/>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51" name="Graphic 50" descr="Warning with solid fill">
                <a:extLst>
                  <a:ext uri="{FF2B5EF4-FFF2-40B4-BE49-F238E27FC236}">
                    <a16:creationId xmlns:a16="http://schemas.microsoft.com/office/drawing/2014/main" id="{1E4C8C5E-ACAD-A6D4-2113-A9B854B623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47" name="Group 46">
              <a:extLst>
                <a:ext uri="{FF2B5EF4-FFF2-40B4-BE49-F238E27FC236}">
                  <a16:creationId xmlns:a16="http://schemas.microsoft.com/office/drawing/2014/main" id="{546BA564-4827-FC21-668F-F00B29AA7EAB}"/>
                </a:ext>
              </a:extLst>
            </p:cNvPr>
            <p:cNvGrpSpPr/>
            <p:nvPr/>
          </p:nvGrpSpPr>
          <p:grpSpPr>
            <a:xfrm>
              <a:off x="3208581" y="1389690"/>
              <a:ext cx="577569" cy="553810"/>
              <a:chOff x="3208581" y="1389690"/>
              <a:chExt cx="577569" cy="553810"/>
            </a:xfrm>
          </p:grpSpPr>
          <p:sp>
            <p:nvSpPr>
              <p:cNvPr id="48" name="Isosceles Triangle 47">
                <a:extLst>
                  <a:ext uri="{FF2B5EF4-FFF2-40B4-BE49-F238E27FC236}">
                    <a16:creationId xmlns:a16="http://schemas.microsoft.com/office/drawing/2014/main" id="{8D376D6B-C25A-0D3E-6E4D-664973817799}"/>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Graphic 48" descr="Warning with solid fill">
                <a:extLst>
                  <a:ext uri="{FF2B5EF4-FFF2-40B4-BE49-F238E27FC236}">
                    <a16:creationId xmlns:a16="http://schemas.microsoft.com/office/drawing/2014/main" id="{E749E224-D3F6-C03B-18BA-D0E7124A17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1025" name="Group 1024">
            <a:extLst>
              <a:ext uri="{FF2B5EF4-FFF2-40B4-BE49-F238E27FC236}">
                <a16:creationId xmlns:a16="http://schemas.microsoft.com/office/drawing/2014/main" id="{67B08B79-1878-5D7B-A260-32B32590F361}"/>
              </a:ext>
            </a:extLst>
          </p:cNvPr>
          <p:cNvGrpSpPr/>
          <p:nvPr/>
        </p:nvGrpSpPr>
        <p:grpSpPr>
          <a:xfrm>
            <a:off x="4227464" y="1956960"/>
            <a:ext cx="7547009" cy="4567828"/>
            <a:chOff x="3125751" y="1345294"/>
            <a:chExt cx="7547009" cy="4567828"/>
          </a:xfrm>
        </p:grpSpPr>
        <p:grpSp>
          <p:nvGrpSpPr>
            <p:cNvPr id="1027" name="Group 1026">
              <a:extLst>
                <a:ext uri="{FF2B5EF4-FFF2-40B4-BE49-F238E27FC236}">
                  <a16:creationId xmlns:a16="http://schemas.microsoft.com/office/drawing/2014/main" id="{B55C62CF-C8EC-75AC-CF4B-CC973CA05D75}"/>
                </a:ext>
              </a:extLst>
            </p:cNvPr>
            <p:cNvGrpSpPr/>
            <p:nvPr/>
          </p:nvGrpSpPr>
          <p:grpSpPr>
            <a:xfrm>
              <a:off x="3125751" y="1345294"/>
              <a:ext cx="7547009" cy="4567828"/>
              <a:chOff x="3125751" y="1345294"/>
              <a:chExt cx="7547009" cy="4567828"/>
            </a:xfrm>
          </p:grpSpPr>
          <p:grpSp>
            <p:nvGrpSpPr>
              <p:cNvPr id="1037" name="Group 1036">
                <a:extLst>
                  <a:ext uri="{FF2B5EF4-FFF2-40B4-BE49-F238E27FC236}">
                    <a16:creationId xmlns:a16="http://schemas.microsoft.com/office/drawing/2014/main" id="{D6522DE0-53F5-5088-F668-74D4068950C2}"/>
                  </a:ext>
                </a:extLst>
              </p:cNvPr>
              <p:cNvGrpSpPr/>
              <p:nvPr/>
            </p:nvGrpSpPr>
            <p:grpSpPr>
              <a:xfrm>
                <a:off x="3125751" y="1345294"/>
                <a:ext cx="7547009" cy="4567828"/>
                <a:chOff x="3125751" y="1345294"/>
                <a:chExt cx="7547009" cy="4567828"/>
              </a:xfrm>
            </p:grpSpPr>
            <p:grpSp>
              <p:nvGrpSpPr>
                <p:cNvPr id="1040" name="Group 1039">
                  <a:extLst>
                    <a:ext uri="{FF2B5EF4-FFF2-40B4-BE49-F238E27FC236}">
                      <a16:creationId xmlns:a16="http://schemas.microsoft.com/office/drawing/2014/main" id="{DDC60E36-D5E5-0BEB-28AC-21FEE2A5589B}"/>
                    </a:ext>
                  </a:extLst>
                </p:cNvPr>
                <p:cNvGrpSpPr/>
                <p:nvPr/>
              </p:nvGrpSpPr>
              <p:grpSpPr>
                <a:xfrm>
                  <a:off x="3125751" y="1345294"/>
                  <a:ext cx="7547009" cy="4567828"/>
                  <a:chOff x="3125751" y="1345294"/>
                  <a:chExt cx="7547009" cy="4567828"/>
                </a:xfrm>
              </p:grpSpPr>
              <p:grpSp>
                <p:nvGrpSpPr>
                  <p:cNvPr id="1042" name="Group 1041">
                    <a:extLst>
                      <a:ext uri="{FF2B5EF4-FFF2-40B4-BE49-F238E27FC236}">
                        <a16:creationId xmlns:a16="http://schemas.microsoft.com/office/drawing/2014/main" id="{AA3DE712-8322-9889-3BEF-BBA7B0B69C1B}"/>
                      </a:ext>
                    </a:extLst>
                  </p:cNvPr>
                  <p:cNvGrpSpPr/>
                  <p:nvPr/>
                </p:nvGrpSpPr>
                <p:grpSpPr>
                  <a:xfrm>
                    <a:off x="3125751" y="1345294"/>
                    <a:ext cx="7547009" cy="4567828"/>
                    <a:chOff x="3125751" y="1345294"/>
                    <a:chExt cx="7547009" cy="4567828"/>
                  </a:xfrm>
                </p:grpSpPr>
                <p:grpSp>
                  <p:nvGrpSpPr>
                    <p:cNvPr id="1046" name="Group 1045">
                      <a:extLst>
                        <a:ext uri="{FF2B5EF4-FFF2-40B4-BE49-F238E27FC236}">
                          <a16:creationId xmlns:a16="http://schemas.microsoft.com/office/drawing/2014/main" id="{E7F557EF-A997-3EC5-9220-F9E29AB5871D}"/>
                        </a:ext>
                      </a:extLst>
                    </p:cNvPr>
                    <p:cNvGrpSpPr/>
                    <p:nvPr/>
                  </p:nvGrpSpPr>
                  <p:grpSpPr>
                    <a:xfrm>
                      <a:off x="3125751" y="1345294"/>
                      <a:ext cx="7547009" cy="4567828"/>
                      <a:chOff x="3125751" y="1345294"/>
                      <a:chExt cx="7547009" cy="4567828"/>
                    </a:xfrm>
                  </p:grpSpPr>
                  <p:grpSp>
                    <p:nvGrpSpPr>
                      <p:cNvPr id="1048" name="Group 1047">
                        <a:extLst>
                          <a:ext uri="{FF2B5EF4-FFF2-40B4-BE49-F238E27FC236}">
                            <a16:creationId xmlns:a16="http://schemas.microsoft.com/office/drawing/2014/main" id="{90A0D61C-04B2-EEEF-DDB5-31189A5B879D}"/>
                          </a:ext>
                        </a:extLst>
                      </p:cNvPr>
                      <p:cNvGrpSpPr/>
                      <p:nvPr/>
                    </p:nvGrpSpPr>
                    <p:grpSpPr>
                      <a:xfrm>
                        <a:off x="3125751" y="1345294"/>
                        <a:ext cx="7547009" cy="4567828"/>
                        <a:chOff x="3125751" y="1345294"/>
                        <a:chExt cx="7547009" cy="4567828"/>
                      </a:xfrm>
                    </p:grpSpPr>
                    <p:grpSp>
                      <p:nvGrpSpPr>
                        <p:cNvPr id="1051" name="Group 1050">
                          <a:extLst>
                            <a:ext uri="{FF2B5EF4-FFF2-40B4-BE49-F238E27FC236}">
                              <a16:creationId xmlns:a16="http://schemas.microsoft.com/office/drawing/2014/main" id="{4EFEE4EB-1110-CCFA-B162-2DE268EF3C5B}"/>
                            </a:ext>
                          </a:extLst>
                        </p:cNvPr>
                        <p:cNvGrpSpPr/>
                        <p:nvPr/>
                      </p:nvGrpSpPr>
                      <p:grpSpPr>
                        <a:xfrm>
                          <a:off x="3146074" y="1345294"/>
                          <a:ext cx="7526686" cy="4567828"/>
                          <a:chOff x="3146074" y="1345294"/>
                          <a:chExt cx="7526686" cy="4567828"/>
                        </a:xfrm>
                      </p:grpSpPr>
                      <p:sp>
                        <p:nvSpPr>
                          <p:cNvPr id="1053" name="Rectangle 1052">
                            <a:extLst>
                              <a:ext uri="{FF2B5EF4-FFF2-40B4-BE49-F238E27FC236}">
                                <a16:creationId xmlns:a16="http://schemas.microsoft.com/office/drawing/2014/main" id="{0E6D9D7C-7051-0164-A36C-28AE7342090F}"/>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4" name="Rectangle 1053">
                            <a:extLst>
                              <a:ext uri="{FF2B5EF4-FFF2-40B4-BE49-F238E27FC236}">
                                <a16:creationId xmlns:a16="http://schemas.microsoft.com/office/drawing/2014/main" id="{A555AD88-5ADA-277C-B5F7-F345340112CC}"/>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52" name="Rectangle 1051">
                          <a:extLst>
                            <a:ext uri="{FF2B5EF4-FFF2-40B4-BE49-F238E27FC236}">
                              <a16:creationId xmlns:a16="http://schemas.microsoft.com/office/drawing/2014/main" id="{F523D600-6DC5-CB30-E70C-0E2752EE4975}"/>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049" name="Rectangle 1048">
                        <a:extLst>
                          <a:ext uri="{FF2B5EF4-FFF2-40B4-BE49-F238E27FC236}">
                            <a16:creationId xmlns:a16="http://schemas.microsoft.com/office/drawing/2014/main" id="{08DBE0FC-2055-8FA5-F2C7-BFFCF8106F3A}"/>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50" name="Graphic 1049" descr="Close with solid fill">
                        <a:extLst>
                          <a:ext uri="{FF2B5EF4-FFF2-40B4-BE49-F238E27FC236}">
                            <a16:creationId xmlns:a16="http://schemas.microsoft.com/office/drawing/2014/main" id="{8FF11D70-6177-38A0-44B3-C3E776A7E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1047" name="TextBox 1046">
                      <a:extLst>
                        <a:ext uri="{FF2B5EF4-FFF2-40B4-BE49-F238E27FC236}">
                          <a16:creationId xmlns:a16="http://schemas.microsoft.com/office/drawing/2014/main" id="{408E9EEF-A0A6-6084-D943-AC79ABDDD025}"/>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1044" name="Rectangle 1043">
                    <a:extLst>
                      <a:ext uri="{FF2B5EF4-FFF2-40B4-BE49-F238E27FC236}">
                        <a16:creationId xmlns:a16="http://schemas.microsoft.com/office/drawing/2014/main" id="{56DD3C7C-16AD-11A3-F456-D048DD62EC8F}"/>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1041" name="Rectangle 1040">
                  <a:extLst>
                    <a:ext uri="{FF2B5EF4-FFF2-40B4-BE49-F238E27FC236}">
                      <a16:creationId xmlns:a16="http://schemas.microsoft.com/office/drawing/2014/main" id="{79FC14AF-EDA6-33E7-7C72-C922BCC37F42}"/>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1039" name="Graphic 1038" descr="Warning with solid fill">
                <a:extLst>
                  <a:ext uri="{FF2B5EF4-FFF2-40B4-BE49-F238E27FC236}">
                    <a16:creationId xmlns:a16="http://schemas.microsoft.com/office/drawing/2014/main" id="{EABD2E86-D4C4-7B5E-763E-CF147A3936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1029" name="Group 1028">
              <a:extLst>
                <a:ext uri="{FF2B5EF4-FFF2-40B4-BE49-F238E27FC236}">
                  <a16:creationId xmlns:a16="http://schemas.microsoft.com/office/drawing/2014/main" id="{56C64B5B-F8E4-37BA-3828-84145A0CB958}"/>
                </a:ext>
              </a:extLst>
            </p:cNvPr>
            <p:cNvGrpSpPr/>
            <p:nvPr/>
          </p:nvGrpSpPr>
          <p:grpSpPr>
            <a:xfrm>
              <a:off x="3208581" y="1389690"/>
              <a:ext cx="577569" cy="553810"/>
              <a:chOff x="3208581" y="1389690"/>
              <a:chExt cx="577569" cy="553810"/>
            </a:xfrm>
          </p:grpSpPr>
          <p:sp>
            <p:nvSpPr>
              <p:cNvPr id="1030" name="Isosceles Triangle 1029">
                <a:extLst>
                  <a:ext uri="{FF2B5EF4-FFF2-40B4-BE49-F238E27FC236}">
                    <a16:creationId xmlns:a16="http://schemas.microsoft.com/office/drawing/2014/main" id="{675D61E6-DBEE-798E-9E8A-3CD116031696}"/>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2" name="Graphic 1031" descr="Warning with solid fill">
                <a:extLst>
                  <a:ext uri="{FF2B5EF4-FFF2-40B4-BE49-F238E27FC236}">
                    <a16:creationId xmlns:a16="http://schemas.microsoft.com/office/drawing/2014/main" id="{1C0A9D49-9E2F-D4AA-5E0D-48A86914FD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1055" name="Group 1054">
            <a:extLst>
              <a:ext uri="{FF2B5EF4-FFF2-40B4-BE49-F238E27FC236}">
                <a16:creationId xmlns:a16="http://schemas.microsoft.com/office/drawing/2014/main" id="{AB61093A-568E-6525-5BB5-849A0D5F5957}"/>
              </a:ext>
            </a:extLst>
          </p:cNvPr>
          <p:cNvGrpSpPr/>
          <p:nvPr/>
        </p:nvGrpSpPr>
        <p:grpSpPr>
          <a:xfrm>
            <a:off x="4214097" y="320265"/>
            <a:ext cx="7547009" cy="4567828"/>
            <a:chOff x="3125751" y="1345294"/>
            <a:chExt cx="7547009" cy="4567828"/>
          </a:xfrm>
        </p:grpSpPr>
        <p:grpSp>
          <p:nvGrpSpPr>
            <p:cNvPr id="1056" name="Group 1055">
              <a:extLst>
                <a:ext uri="{FF2B5EF4-FFF2-40B4-BE49-F238E27FC236}">
                  <a16:creationId xmlns:a16="http://schemas.microsoft.com/office/drawing/2014/main" id="{E21ACA63-C009-328C-C167-1751D01183A6}"/>
                </a:ext>
              </a:extLst>
            </p:cNvPr>
            <p:cNvGrpSpPr/>
            <p:nvPr/>
          </p:nvGrpSpPr>
          <p:grpSpPr>
            <a:xfrm>
              <a:off x="3125751" y="1345294"/>
              <a:ext cx="7547009" cy="4567828"/>
              <a:chOff x="3125751" y="1345294"/>
              <a:chExt cx="7547009" cy="4567828"/>
            </a:xfrm>
          </p:grpSpPr>
          <p:grpSp>
            <p:nvGrpSpPr>
              <p:cNvPr id="1060" name="Group 1059">
                <a:extLst>
                  <a:ext uri="{FF2B5EF4-FFF2-40B4-BE49-F238E27FC236}">
                    <a16:creationId xmlns:a16="http://schemas.microsoft.com/office/drawing/2014/main" id="{0D91561A-41C4-ABA4-31D7-F71DC80F6D94}"/>
                  </a:ext>
                </a:extLst>
              </p:cNvPr>
              <p:cNvGrpSpPr/>
              <p:nvPr/>
            </p:nvGrpSpPr>
            <p:grpSpPr>
              <a:xfrm>
                <a:off x="3125751" y="1345294"/>
                <a:ext cx="7547009" cy="4567828"/>
                <a:chOff x="3125751" y="1345294"/>
                <a:chExt cx="7547009" cy="4567828"/>
              </a:xfrm>
            </p:grpSpPr>
            <p:grpSp>
              <p:nvGrpSpPr>
                <p:cNvPr id="1062" name="Group 1061">
                  <a:extLst>
                    <a:ext uri="{FF2B5EF4-FFF2-40B4-BE49-F238E27FC236}">
                      <a16:creationId xmlns:a16="http://schemas.microsoft.com/office/drawing/2014/main" id="{628A0934-5B39-079D-8899-447BF8E7F8C8}"/>
                    </a:ext>
                  </a:extLst>
                </p:cNvPr>
                <p:cNvGrpSpPr/>
                <p:nvPr/>
              </p:nvGrpSpPr>
              <p:grpSpPr>
                <a:xfrm>
                  <a:off x="3125751" y="1345294"/>
                  <a:ext cx="7547009" cy="4567828"/>
                  <a:chOff x="3125751" y="1345294"/>
                  <a:chExt cx="7547009" cy="4567828"/>
                </a:xfrm>
              </p:grpSpPr>
              <p:grpSp>
                <p:nvGrpSpPr>
                  <p:cNvPr id="1064" name="Group 1063">
                    <a:extLst>
                      <a:ext uri="{FF2B5EF4-FFF2-40B4-BE49-F238E27FC236}">
                        <a16:creationId xmlns:a16="http://schemas.microsoft.com/office/drawing/2014/main" id="{D8D8DDBD-36F8-0730-B074-D41DB379961F}"/>
                      </a:ext>
                    </a:extLst>
                  </p:cNvPr>
                  <p:cNvGrpSpPr/>
                  <p:nvPr/>
                </p:nvGrpSpPr>
                <p:grpSpPr>
                  <a:xfrm>
                    <a:off x="3125751" y="1345294"/>
                    <a:ext cx="7547009" cy="4567828"/>
                    <a:chOff x="3125751" y="1345294"/>
                    <a:chExt cx="7547009" cy="4567828"/>
                  </a:xfrm>
                </p:grpSpPr>
                <p:grpSp>
                  <p:nvGrpSpPr>
                    <p:cNvPr id="1066" name="Group 1065">
                      <a:extLst>
                        <a:ext uri="{FF2B5EF4-FFF2-40B4-BE49-F238E27FC236}">
                          <a16:creationId xmlns:a16="http://schemas.microsoft.com/office/drawing/2014/main" id="{5DE59677-90A1-C0C8-4AA4-94A30D06C4F1}"/>
                        </a:ext>
                      </a:extLst>
                    </p:cNvPr>
                    <p:cNvGrpSpPr/>
                    <p:nvPr/>
                  </p:nvGrpSpPr>
                  <p:grpSpPr>
                    <a:xfrm>
                      <a:off x="3125751" y="1345294"/>
                      <a:ext cx="7547009" cy="4567828"/>
                      <a:chOff x="3125751" y="1345294"/>
                      <a:chExt cx="7547009" cy="4567828"/>
                    </a:xfrm>
                  </p:grpSpPr>
                  <p:grpSp>
                    <p:nvGrpSpPr>
                      <p:cNvPr id="1068" name="Group 1067">
                        <a:extLst>
                          <a:ext uri="{FF2B5EF4-FFF2-40B4-BE49-F238E27FC236}">
                            <a16:creationId xmlns:a16="http://schemas.microsoft.com/office/drawing/2014/main" id="{81FF0FB6-666E-A29F-9B14-4FBC29D2C979}"/>
                          </a:ext>
                        </a:extLst>
                      </p:cNvPr>
                      <p:cNvGrpSpPr/>
                      <p:nvPr/>
                    </p:nvGrpSpPr>
                    <p:grpSpPr>
                      <a:xfrm>
                        <a:off x="3125751" y="1345294"/>
                        <a:ext cx="7547009" cy="4567828"/>
                        <a:chOff x="3125751" y="1345294"/>
                        <a:chExt cx="7547009" cy="4567828"/>
                      </a:xfrm>
                    </p:grpSpPr>
                    <p:grpSp>
                      <p:nvGrpSpPr>
                        <p:cNvPr id="1071" name="Group 1070">
                          <a:extLst>
                            <a:ext uri="{FF2B5EF4-FFF2-40B4-BE49-F238E27FC236}">
                              <a16:creationId xmlns:a16="http://schemas.microsoft.com/office/drawing/2014/main" id="{B0D40B1C-5E83-083F-0754-5D717BF42FAB}"/>
                            </a:ext>
                          </a:extLst>
                        </p:cNvPr>
                        <p:cNvGrpSpPr/>
                        <p:nvPr/>
                      </p:nvGrpSpPr>
                      <p:grpSpPr>
                        <a:xfrm>
                          <a:off x="3146074" y="1345294"/>
                          <a:ext cx="7526686" cy="4567828"/>
                          <a:chOff x="3146074" y="1345294"/>
                          <a:chExt cx="7526686" cy="4567828"/>
                        </a:xfrm>
                      </p:grpSpPr>
                      <p:sp>
                        <p:nvSpPr>
                          <p:cNvPr id="1073" name="Rectangle 1072">
                            <a:extLst>
                              <a:ext uri="{FF2B5EF4-FFF2-40B4-BE49-F238E27FC236}">
                                <a16:creationId xmlns:a16="http://schemas.microsoft.com/office/drawing/2014/main" id="{73B93732-D50E-CF83-6C6B-DC6640F9F149}"/>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4" name="Rectangle 1073">
                            <a:extLst>
                              <a:ext uri="{FF2B5EF4-FFF2-40B4-BE49-F238E27FC236}">
                                <a16:creationId xmlns:a16="http://schemas.microsoft.com/office/drawing/2014/main" id="{1E8FE461-58AE-49B1-D540-0D27428A5637}"/>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72" name="Rectangle 1071">
                          <a:extLst>
                            <a:ext uri="{FF2B5EF4-FFF2-40B4-BE49-F238E27FC236}">
                              <a16:creationId xmlns:a16="http://schemas.microsoft.com/office/drawing/2014/main" id="{73FB041E-9879-1A04-919C-05FE2F4F6FD8}"/>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069" name="Rectangle 1068">
                        <a:extLst>
                          <a:ext uri="{FF2B5EF4-FFF2-40B4-BE49-F238E27FC236}">
                            <a16:creationId xmlns:a16="http://schemas.microsoft.com/office/drawing/2014/main" id="{71635412-CABA-8A3C-FAD3-5161E8B0D663}"/>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70" name="Graphic 1069" descr="Close with solid fill">
                        <a:extLst>
                          <a:ext uri="{FF2B5EF4-FFF2-40B4-BE49-F238E27FC236}">
                            <a16:creationId xmlns:a16="http://schemas.microsoft.com/office/drawing/2014/main" id="{FD415B6E-E8CD-90FD-A5E8-AEEA9D172A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1067" name="TextBox 1066">
                      <a:extLst>
                        <a:ext uri="{FF2B5EF4-FFF2-40B4-BE49-F238E27FC236}">
                          <a16:creationId xmlns:a16="http://schemas.microsoft.com/office/drawing/2014/main" id="{2CC6EE2A-4902-4A10-5ED3-B241386F48F0}"/>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1065" name="Rectangle 1064">
                    <a:extLst>
                      <a:ext uri="{FF2B5EF4-FFF2-40B4-BE49-F238E27FC236}">
                        <a16:creationId xmlns:a16="http://schemas.microsoft.com/office/drawing/2014/main" id="{23538F2C-7771-EC39-339E-DF27A6499F16}"/>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1063" name="Rectangle 1062">
                  <a:extLst>
                    <a:ext uri="{FF2B5EF4-FFF2-40B4-BE49-F238E27FC236}">
                      <a16:creationId xmlns:a16="http://schemas.microsoft.com/office/drawing/2014/main" id="{9973A5DC-4694-F4C1-8EB8-AA27D657360C}"/>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1061" name="Graphic 1060" descr="Warning with solid fill">
                <a:extLst>
                  <a:ext uri="{FF2B5EF4-FFF2-40B4-BE49-F238E27FC236}">
                    <a16:creationId xmlns:a16="http://schemas.microsoft.com/office/drawing/2014/main" id="{47D59680-1253-4569-0804-8EBBD9EB3B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1057" name="Group 1056">
              <a:extLst>
                <a:ext uri="{FF2B5EF4-FFF2-40B4-BE49-F238E27FC236}">
                  <a16:creationId xmlns:a16="http://schemas.microsoft.com/office/drawing/2014/main" id="{06F9437A-C1BF-72C6-47BC-6C541C86A0ED}"/>
                </a:ext>
              </a:extLst>
            </p:cNvPr>
            <p:cNvGrpSpPr/>
            <p:nvPr/>
          </p:nvGrpSpPr>
          <p:grpSpPr>
            <a:xfrm>
              <a:off x="3208581" y="1389690"/>
              <a:ext cx="577569" cy="553810"/>
              <a:chOff x="3208581" y="1389690"/>
              <a:chExt cx="577569" cy="553810"/>
            </a:xfrm>
          </p:grpSpPr>
          <p:sp>
            <p:nvSpPr>
              <p:cNvPr id="1058" name="Isosceles Triangle 1057">
                <a:extLst>
                  <a:ext uri="{FF2B5EF4-FFF2-40B4-BE49-F238E27FC236}">
                    <a16:creationId xmlns:a16="http://schemas.microsoft.com/office/drawing/2014/main" id="{20149A08-94E0-CBFD-13E6-D77D9FD87A2B}"/>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9" name="Graphic 1058" descr="Warning with solid fill">
                <a:extLst>
                  <a:ext uri="{FF2B5EF4-FFF2-40B4-BE49-F238E27FC236}">
                    <a16:creationId xmlns:a16="http://schemas.microsoft.com/office/drawing/2014/main" id="{393A5369-3244-F1C3-4592-E98E86D189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1075" name="Group 1074">
            <a:extLst>
              <a:ext uri="{FF2B5EF4-FFF2-40B4-BE49-F238E27FC236}">
                <a16:creationId xmlns:a16="http://schemas.microsoft.com/office/drawing/2014/main" id="{C44F57A2-5028-5AFE-3563-AD236451E603}"/>
              </a:ext>
            </a:extLst>
          </p:cNvPr>
          <p:cNvGrpSpPr/>
          <p:nvPr/>
        </p:nvGrpSpPr>
        <p:grpSpPr>
          <a:xfrm>
            <a:off x="3601674" y="623165"/>
            <a:ext cx="7547009" cy="4567828"/>
            <a:chOff x="3125751" y="1345294"/>
            <a:chExt cx="7547009" cy="4567828"/>
          </a:xfrm>
        </p:grpSpPr>
        <p:grpSp>
          <p:nvGrpSpPr>
            <p:cNvPr id="1076" name="Group 1075">
              <a:extLst>
                <a:ext uri="{FF2B5EF4-FFF2-40B4-BE49-F238E27FC236}">
                  <a16:creationId xmlns:a16="http://schemas.microsoft.com/office/drawing/2014/main" id="{2F3707D7-956B-2877-2FE7-B985A5EF126A}"/>
                </a:ext>
              </a:extLst>
            </p:cNvPr>
            <p:cNvGrpSpPr/>
            <p:nvPr/>
          </p:nvGrpSpPr>
          <p:grpSpPr>
            <a:xfrm>
              <a:off x="3125751" y="1345294"/>
              <a:ext cx="7547009" cy="4567828"/>
              <a:chOff x="3125751" y="1345294"/>
              <a:chExt cx="7547009" cy="4567828"/>
            </a:xfrm>
          </p:grpSpPr>
          <p:grpSp>
            <p:nvGrpSpPr>
              <p:cNvPr id="1080" name="Group 1079">
                <a:extLst>
                  <a:ext uri="{FF2B5EF4-FFF2-40B4-BE49-F238E27FC236}">
                    <a16:creationId xmlns:a16="http://schemas.microsoft.com/office/drawing/2014/main" id="{B0D9ADA0-574B-802C-C0BD-DCAFD5469163}"/>
                  </a:ext>
                </a:extLst>
              </p:cNvPr>
              <p:cNvGrpSpPr/>
              <p:nvPr/>
            </p:nvGrpSpPr>
            <p:grpSpPr>
              <a:xfrm>
                <a:off x="3125751" y="1345294"/>
                <a:ext cx="7547009" cy="4567828"/>
                <a:chOff x="3125751" y="1345294"/>
                <a:chExt cx="7547009" cy="4567828"/>
              </a:xfrm>
            </p:grpSpPr>
            <p:grpSp>
              <p:nvGrpSpPr>
                <p:cNvPr id="1082" name="Group 1081">
                  <a:extLst>
                    <a:ext uri="{FF2B5EF4-FFF2-40B4-BE49-F238E27FC236}">
                      <a16:creationId xmlns:a16="http://schemas.microsoft.com/office/drawing/2014/main" id="{DCF7D8C6-F798-9262-411B-9F0B22E2C9D0}"/>
                    </a:ext>
                  </a:extLst>
                </p:cNvPr>
                <p:cNvGrpSpPr/>
                <p:nvPr/>
              </p:nvGrpSpPr>
              <p:grpSpPr>
                <a:xfrm>
                  <a:off x="3125751" y="1345294"/>
                  <a:ext cx="7547009" cy="4567828"/>
                  <a:chOff x="3125751" y="1345294"/>
                  <a:chExt cx="7547009" cy="4567828"/>
                </a:xfrm>
              </p:grpSpPr>
              <p:grpSp>
                <p:nvGrpSpPr>
                  <p:cNvPr id="1084" name="Group 1083">
                    <a:extLst>
                      <a:ext uri="{FF2B5EF4-FFF2-40B4-BE49-F238E27FC236}">
                        <a16:creationId xmlns:a16="http://schemas.microsoft.com/office/drawing/2014/main" id="{45C3C52D-4F83-FB71-380A-918AC4893810}"/>
                      </a:ext>
                    </a:extLst>
                  </p:cNvPr>
                  <p:cNvGrpSpPr/>
                  <p:nvPr/>
                </p:nvGrpSpPr>
                <p:grpSpPr>
                  <a:xfrm>
                    <a:off x="3125751" y="1345294"/>
                    <a:ext cx="7547009" cy="4567828"/>
                    <a:chOff x="3125751" y="1345294"/>
                    <a:chExt cx="7547009" cy="4567828"/>
                  </a:xfrm>
                </p:grpSpPr>
                <p:grpSp>
                  <p:nvGrpSpPr>
                    <p:cNvPr id="1086" name="Group 1085">
                      <a:extLst>
                        <a:ext uri="{FF2B5EF4-FFF2-40B4-BE49-F238E27FC236}">
                          <a16:creationId xmlns:a16="http://schemas.microsoft.com/office/drawing/2014/main" id="{069F226D-B1DF-6A83-3BE5-D3E1661E8662}"/>
                        </a:ext>
                      </a:extLst>
                    </p:cNvPr>
                    <p:cNvGrpSpPr/>
                    <p:nvPr/>
                  </p:nvGrpSpPr>
                  <p:grpSpPr>
                    <a:xfrm>
                      <a:off x="3125751" y="1345294"/>
                      <a:ext cx="7547009" cy="4567828"/>
                      <a:chOff x="3125751" y="1345294"/>
                      <a:chExt cx="7547009" cy="4567828"/>
                    </a:xfrm>
                  </p:grpSpPr>
                  <p:grpSp>
                    <p:nvGrpSpPr>
                      <p:cNvPr id="1088" name="Group 1087">
                        <a:extLst>
                          <a:ext uri="{FF2B5EF4-FFF2-40B4-BE49-F238E27FC236}">
                            <a16:creationId xmlns:a16="http://schemas.microsoft.com/office/drawing/2014/main" id="{E0168C56-22D3-0714-CA59-64DBBB529F29}"/>
                          </a:ext>
                        </a:extLst>
                      </p:cNvPr>
                      <p:cNvGrpSpPr/>
                      <p:nvPr/>
                    </p:nvGrpSpPr>
                    <p:grpSpPr>
                      <a:xfrm>
                        <a:off x="3125751" y="1345294"/>
                        <a:ext cx="7547009" cy="4567828"/>
                        <a:chOff x="3125751" y="1345294"/>
                        <a:chExt cx="7547009" cy="4567828"/>
                      </a:xfrm>
                    </p:grpSpPr>
                    <p:grpSp>
                      <p:nvGrpSpPr>
                        <p:cNvPr id="1091" name="Group 1090">
                          <a:extLst>
                            <a:ext uri="{FF2B5EF4-FFF2-40B4-BE49-F238E27FC236}">
                              <a16:creationId xmlns:a16="http://schemas.microsoft.com/office/drawing/2014/main" id="{C751A06D-B270-10A8-F966-0A875D4324DF}"/>
                            </a:ext>
                          </a:extLst>
                        </p:cNvPr>
                        <p:cNvGrpSpPr/>
                        <p:nvPr/>
                      </p:nvGrpSpPr>
                      <p:grpSpPr>
                        <a:xfrm>
                          <a:off x="3146074" y="1345294"/>
                          <a:ext cx="7526686" cy="4567828"/>
                          <a:chOff x="3146074" y="1345294"/>
                          <a:chExt cx="7526686" cy="4567828"/>
                        </a:xfrm>
                      </p:grpSpPr>
                      <p:sp>
                        <p:nvSpPr>
                          <p:cNvPr id="1093" name="Rectangle 1092">
                            <a:extLst>
                              <a:ext uri="{FF2B5EF4-FFF2-40B4-BE49-F238E27FC236}">
                                <a16:creationId xmlns:a16="http://schemas.microsoft.com/office/drawing/2014/main" id="{26A64350-8B58-5AAA-A44A-139C1661D9FB}"/>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4" name="Rectangle 1093">
                            <a:extLst>
                              <a:ext uri="{FF2B5EF4-FFF2-40B4-BE49-F238E27FC236}">
                                <a16:creationId xmlns:a16="http://schemas.microsoft.com/office/drawing/2014/main" id="{9C060AA4-DF1E-21E8-F238-6F927847E763}"/>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92" name="Rectangle 1091">
                          <a:extLst>
                            <a:ext uri="{FF2B5EF4-FFF2-40B4-BE49-F238E27FC236}">
                              <a16:creationId xmlns:a16="http://schemas.microsoft.com/office/drawing/2014/main" id="{4A80C10E-C266-4BE3-0B83-82652A8B0DBA}"/>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089" name="Rectangle 1088">
                        <a:extLst>
                          <a:ext uri="{FF2B5EF4-FFF2-40B4-BE49-F238E27FC236}">
                            <a16:creationId xmlns:a16="http://schemas.microsoft.com/office/drawing/2014/main" id="{2A539775-2947-F200-53A0-03BF57B619C4}"/>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90" name="Graphic 1089" descr="Close with solid fill">
                        <a:extLst>
                          <a:ext uri="{FF2B5EF4-FFF2-40B4-BE49-F238E27FC236}">
                            <a16:creationId xmlns:a16="http://schemas.microsoft.com/office/drawing/2014/main" id="{6D73FC67-3841-64D0-60F2-0352A94890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1087" name="TextBox 1086">
                      <a:extLst>
                        <a:ext uri="{FF2B5EF4-FFF2-40B4-BE49-F238E27FC236}">
                          <a16:creationId xmlns:a16="http://schemas.microsoft.com/office/drawing/2014/main" id="{6DC4D347-CADE-96F3-5854-C9E691D369A4}"/>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1085" name="Rectangle 1084">
                    <a:extLst>
                      <a:ext uri="{FF2B5EF4-FFF2-40B4-BE49-F238E27FC236}">
                        <a16:creationId xmlns:a16="http://schemas.microsoft.com/office/drawing/2014/main" id="{3B3D96A0-F976-D98B-39A7-E27EC5F583AD}"/>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1083" name="Rectangle 1082">
                  <a:extLst>
                    <a:ext uri="{FF2B5EF4-FFF2-40B4-BE49-F238E27FC236}">
                      <a16:creationId xmlns:a16="http://schemas.microsoft.com/office/drawing/2014/main" id="{863B510D-EBB4-6195-F3ED-0F85CB23AF9B}"/>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1081" name="Graphic 1080" descr="Warning with solid fill">
                <a:extLst>
                  <a:ext uri="{FF2B5EF4-FFF2-40B4-BE49-F238E27FC236}">
                    <a16:creationId xmlns:a16="http://schemas.microsoft.com/office/drawing/2014/main" id="{31498291-3ED3-A995-4883-2209910F27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1077" name="Group 1076">
              <a:extLst>
                <a:ext uri="{FF2B5EF4-FFF2-40B4-BE49-F238E27FC236}">
                  <a16:creationId xmlns:a16="http://schemas.microsoft.com/office/drawing/2014/main" id="{E5FD6389-9A4E-0D11-ADC2-070CA2D00974}"/>
                </a:ext>
              </a:extLst>
            </p:cNvPr>
            <p:cNvGrpSpPr/>
            <p:nvPr/>
          </p:nvGrpSpPr>
          <p:grpSpPr>
            <a:xfrm>
              <a:off x="3208581" y="1389690"/>
              <a:ext cx="577569" cy="553810"/>
              <a:chOff x="3208581" y="1389690"/>
              <a:chExt cx="577569" cy="553810"/>
            </a:xfrm>
          </p:grpSpPr>
          <p:sp>
            <p:nvSpPr>
              <p:cNvPr id="1078" name="Isosceles Triangle 1077">
                <a:extLst>
                  <a:ext uri="{FF2B5EF4-FFF2-40B4-BE49-F238E27FC236}">
                    <a16:creationId xmlns:a16="http://schemas.microsoft.com/office/drawing/2014/main" id="{23C2F7D1-7EDD-D179-34C3-C29752DE18B4}"/>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79" name="Graphic 1078" descr="Warning with solid fill">
                <a:extLst>
                  <a:ext uri="{FF2B5EF4-FFF2-40B4-BE49-F238E27FC236}">
                    <a16:creationId xmlns:a16="http://schemas.microsoft.com/office/drawing/2014/main" id="{1A258F66-01C6-D13C-C6A8-496A28668D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1095" name="Group 1094">
            <a:extLst>
              <a:ext uri="{FF2B5EF4-FFF2-40B4-BE49-F238E27FC236}">
                <a16:creationId xmlns:a16="http://schemas.microsoft.com/office/drawing/2014/main" id="{C47BF90F-20A1-41DB-5963-31941660D9A7}"/>
              </a:ext>
            </a:extLst>
          </p:cNvPr>
          <p:cNvGrpSpPr/>
          <p:nvPr/>
        </p:nvGrpSpPr>
        <p:grpSpPr>
          <a:xfrm>
            <a:off x="2359745" y="893824"/>
            <a:ext cx="7547009" cy="4567828"/>
            <a:chOff x="3125751" y="1345294"/>
            <a:chExt cx="7547009" cy="4567828"/>
          </a:xfrm>
        </p:grpSpPr>
        <p:grpSp>
          <p:nvGrpSpPr>
            <p:cNvPr id="1096" name="Group 1095">
              <a:extLst>
                <a:ext uri="{FF2B5EF4-FFF2-40B4-BE49-F238E27FC236}">
                  <a16:creationId xmlns:a16="http://schemas.microsoft.com/office/drawing/2014/main" id="{3B272447-FDF8-9A82-A505-4016C7670ACE}"/>
                </a:ext>
              </a:extLst>
            </p:cNvPr>
            <p:cNvGrpSpPr/>
            <p:nvPr/>
          </p:nvGrpSpPr>
          <p:grpSpPr>
            <a:xfrm>
              <a:off x="3125751" y="1345294"/>
              <a:ext cx="7547009" cy="4567828"/>
              <a:chOff x="3125751" y="1345294"/>
              <a:chExt cx="7547009" cy="4567828"/>
            </a:xfrm>
          </p:grpSpPr>
          <p:grpSp>
            <p:nvGrpSpPr>
              <p:cNvPr id="1100" name="Group 1099">
                <a:extLst>
                  <a:ext uri="{FF2B5EF4-FFF2-40B4-BE49-F238E27FC236}">
                    <a16:creationId xmlns:a16="http://schemas.microsoft.com/office/drawing/2014/main" id="{336983A3-830C-FA82-D48B-231EC48999E5}"/>
                  </a:ext>
                </a:extLst>
              </p:cNvPr>
              <p:cNvGrpSpPr/>
              <p:nvPr/>
            </p:nvGrpSpPr>
            <p:grpSpPr>
              <a:xfrm>
                <a:off x="3125751" y="1345294"/>
                <a:ext cx="7547009" cy="4567828"/>
                <a:chOff x="3125751" y="1345294"/>
                <a:chExt cx="7547009" cy="4567828"/>
              </a:xfrm>
            </p:grpSpPr>
            <p:grpSp>
              <p:nvGrpSpPr>
                <p:cNvPr id="1102" name="Group 1101">
                  <a:extLst>
                    <a:ext uri="{FF2B5EF4-FFF2-40B4-BE49-F238E27FC236}">
                      <a16:creationId xmlns:a16="http://schemas.microsoft.com/office/drawing/2014/main" id="{50568019-586B-D854-2165-8683D1B14094}"/>
                    </a:ext>
                  </a:extLst>
                </p:cNvPr>
                <p:cNvGrpSpPr/>
                <p:nvPr/>
              </p:nvGrpSpPr>
              <p:grpSpPr>
                <a:xfrm>
                  <a:off x="3125751" y="1345294"/>
                  <a:ext cx="7547009" cy="4567828"/>
                  <a:chOff x="3125751" y="1345294"/>
                  <a:chExt cx="7547009" cy="4567828"/>
                </a:xfrm>
              </p:grpSpPr>
              <p:grpSp>
                <p:nvGrpSpPr>
                  <p:cNvPr id="1104" name="Group 1103">
                    <a:extLst>
                      <a:ext uri="{FF2B5EF4-FFF2-40B4-BE49-F238E27FC236}">
                        <a16:creationId xmlns:a16="http://schemas.microsoft.com/office/drawing/2014/main" id="{0B2E4ED6-A826-E597-9741-EC2062702B69}"/>
                      </a:ext>
                    </a:extLst>
                  </p:cNvPr>
                  <p:cNvGrpSpPr/>
                  <p:nvPr/>
                </p:nvGrpSpPr>
                <p:grpSpPr>
                  <a:xfrm>
                    <a:off x="3125751" y="1345294"/>
                    <a:ext cx="7547009" cy="4567828"/>
                    <a:chOff x="3125751" y="1345294"/>
                    <a:chExt cx="7547009" cy="4567828"/>
                  </a:xfrm>
                </p:grpSpPr>
                <p:grpSp>
                  <p:nvGrpSpPr>
                    <p:cNvPr id="1106" name="Group 1105">
                      <a:extLst>
                        <a:ext uri="{FF2B5EF4-FFF2-40B4-BE49-F238E27FC236}">
                          <a16:creationId xmlns:a16="http://schemas.microsoft.com/office/drawing/2014/main" id="{40E359E6-6C43-F295-B916-D61B3CF1792D}"/>
                        </a:ext>
                      </a:extLst>
                    </p:cNvPr>
                    <p:cNvGrpSpPr/>
                    <p:nvPr/>
                  </p:nvGrpSpPr>
                  <p:grpSpPr>
                    <a:xfrm>
                      <a:off x="3125751" y="1345294"/>
                      <a:ext cx="7547009" cy="4567828"/>
                      <a:chOff x="3125751" y="1345294"/>
                      <a:chExt cx="7547009" cy="4567828"/>
                    </a:xfrm>
                  </p:grpSpPr>
                  <p:grpSp>
                    <p:nvGrpSpPr>
                      <p:cNvPr id="1108" name="Group 1107">
                        <a:extLst>
                          <a:ext uri="{FF2B5EF4-FFF2-40B4-BE49-F238E27FC236}">
                            <a16:creationId xmlns:a16="http://schemas.microsoft.com/office/drawing/2014/main" id="{88E4C649-A925-D76C-5A4E-CF7982E4AA4B}"/>
                          </a:ext>
                        </a:extLst>
                      </p:cNvPr>
                      <p:cNvGrpSpPr/>
                      <p:nvPr/>
                    </p:nvGrpSpPr>
                    <p:grpSpPr>
                      <a:xfrm>
                        <a:off x="3125751" y="1345294"/>
                        <a:ext cx="7547009" cy="4567828"/>
                        <a:chOff x="3125751" y="1345294"/>
                        <a:chExt cx="7547009" cy="4567828"/>
                      </a:xfrm>
                    </p:grpSpPr>
                    <p:grpSp>
                      <p:nvGrpSpPr>
                        <p:cNvPr id="1111" name="Group 1110">
                          <a:extLst>
                            <a:ext uri="{FF2B5EF4-FFF2-40B4-BE49-F238E27FC236}">
                              <a16:creationId xmlns:a16="http://schemas.microsoft.com/office/drawing/2014/main" id="{9BF165B1-4445-E470-28C4-C4E235D6B4AE}"/>
                            </a:ext>
                          </a:extLst>
                        </p:cNvPr>
                        <p:cNvGrpSpPr/>
                        <p:nvPr/>
                      </p:nvGrpSpPr>
                      <p:grpSpPr>
                        <a:xfrm>
                          <a:off x="3146074" y="1345294"/>
                          <a:ext cx="7526686" cy="4567828"/>
                          <a:chOff x="3146074" y="1345294"/>
                          <a:chExt cx="7526686" cy="4567828"/>
                        </a:xfrm>
                      </p:grpSpPr>
                      <p:sp>
                        <p:nvSpPr>
                          <p:cNvPr id="1113" name="Rectangle 1112">
                            <a:extLst>
                              <a:ext uri="{FF2B5EF4-FFF2-40B4-BE49-F238E27FC236}">
                                <a16:creationId xmlns:a16="http://schemas.microsoft.com/office/drawing/2014/main" id="{64F029CD-70EE-1159-56F8-60E8EAC8297C}"/>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4" name="Rectangle 1113">
                            <a:extLst>
                              <a:ext uri="{FF2B5EF4-FFF2-40B4-BE49-F238E27FC236}">
                                <a16:creationId xmlns:a16="http://schemas.microsoft.com/office/drawing/2014/main" id="{AA9E7F9B-AF2C-E24C-F7B3-00CE1EE51191}"/>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12" name="Rectangle 1111">
                          <a:extLst>
                            <a:ext uri="{FF2B5EF4-FFF2-40B4-BE49-F238E27FC236}">
                              <a16:creationId xmlns:a16="http://schemas.microsoft.com/office/drawing/2014/main" id="{920934C1-C003-E6AC-C7AC-6B4875DC22F8}"/>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109" name="Rectangle 1108">
                        <a:extLst>
                          <a:ext uri="{FF2B5EF4-FFF2-40B4-BE49-F238E27FC236}">
                            <a16:creationId xmlns:a16="http://schemas.microsoft.com/office/drawing/2014/main" id="{DB96EC38-4575-75BE-5A9A-207AEF86367E}"/>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110" name="Graphic 1109" descr="Close with solid fill">
                        <a:extLst>
                          <a:ext uri="{FF2B5EF4-FFF2-40B4-BE49-F238E27FC236}">
                            <a16:creationId xmlns:a16="http://schemas.microsoft.com/office/drawing/2014/main" id="{CF5653B0-B83E-09A7-AA85-E046C654C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1107" name="TextBox 1106">
                      <a:extLst>
                        <a:ext uri="{FF2B5EF4-FFF2-40B4-BE49-F238E27FC236}">
                          <a16:creationId xmlns:a16="http://schemas.microsoft.com/office/drawing/2014/main" id="{27CAC059-5C72-46FA-A407-30C13986A9E8}"/>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1105" name="Rectangle 1104">
                    <a:extLst>
                      <a:ext uri="{FF2B5EF4-FFF2-40B4-BE49-F238E27FC236}">
                        <a16:creationId xmlns:a16="http://schemas.microsoft.com/office/drawing/2014/main" id="{442A73C6-49BB-13AF-F990-4890467BDFBA}"/>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1103" name="Rectangle 1102">
                  <a:extLst>
                    <a:ext uri="{FF2B5EF4-FFF2-40B4-BE49-F238E27FC236}">
                      <a16:creationId xmlns:a16="http://schemas.microsoft.com/office/drawing/2014/main" id="{11E8062A-9B28-8158-A06A-6A21A10682FF}"/>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1101" name="Graphic 1100" descr="Warning with solid fill">
                <a:extLst>
                  <a:ext uri="{FF2B5EF4-FFF2-40B4-BE49-F238E27FC236}">
                    <a16:creationId xmlns:a16="http://schemas.microsoft.com/office/drawing/2014/main" id="{38E75FDB-8412-973A-2D88-D5A0F3EA94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1097" name="Group 1096">
              <a:extLst>
                <a:ext uri="{FF2B5EF4-FFF2-40B4-BE49-F238E27FC236}">
                  <a16:creationId xmlns:a16="http://schemas.microsoft.com/office/drawing/2014/main" id="{2EA6DE68-35F4-46B0-15AA-E584958DCD7F}"/>
                </a:ext>
              </a:extLst>
            </p:cNvPr>
            <p:cNvGrpSpPr/>
            <p:nvPr/>
          </p:nvGrpSpPr>
          <p:grpSpPr>
            <a:xfrm>
              <a:off x="3208581" y="1389690"/>
              <a:ext cx="577569" cy="553810"/>
              <a:chOff x="3208581" y="1389690"/>
              <a:chExt cx="577569" cy="553810"/>
            </a:xfrm>
          </p:grpSpPr>
          <p:sp>
            <p:nvSpPr>
              <p:cNvPr id="1098" name="Isosceles Triangle 1097">
                <a:extLst>
                  <a:ext uri="{FF2B5EF4-FFF2-40B4-BE49-F238E27FC236}">
                    <a16:creationId xmlns:a16="http://schemas.microsoft.com/office/drawing/2014/main" id="{3196361D-2713-3C7C-8C80-1E071C8DE7C6}"/>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9" name="Graphic 1098" descr="Warning with solid fill">
                <a:extLst>
                  <a:ext uri="{FF2B5EF4-FFF2-40B4-BE49-F238E27FC236}">
                    <a16:creationId xmlns:a16="http://schemas.microsoft.com/office/drawing/2014/main" id="{CF32C21C-AD76-6072-66D6-4303B55C1E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grpSp>
        <p:nvGrpSpPr>
          <p:cNvPr id="1115" name="Group 1114">
            <a:extLst>
              <a:ext uri="{FF2B5EF4-FFF2-40B4-BE49-F238E27FC236}">
                <a16:creationId xmlns:a16="http://schemas.microsoft.com/office/drawing/2014/main" id="{2ACAC73F-D5BE-7B5D-C715-92B13D36B9CA}"/>
              </a:ext>
            </a:extLst>
          </p:cNvPr>
          <p:cNvGrpSpPr/>
          <p:nvPr/>
        </p:nvGrpSpPr>
        <p:grpSpPr>
          <a:xfrm>
            <a:off x="1144681" y="1512619"/>
            <a:ext cx="7547009" cy="4567828"/>
            <a:chOff x="3125751" y="1345294"/>
            <a:chExt cx="7547009" cy="4567828"/>
          </a:xfrm>
        </p:grpSpPr>
        <p:grpSp>
          <p:nvGrpSpPr>
            <p:cNvPr id="1116" name="Group 1115">
              <a:extLst>
                <a:ext uri="{FF2B5EF4-FFF2-40B4-BE49-F238E27FC236}">
                  <a16:creationId xmlns:a16="http://schemas.microsoft.com/office/drawing/2014/main" id="{F7960CCE-F940-2A95-EA34-A3FEF762709A}"/>
                </a:ext>
              </a:extLst>
            </p:cNvPr>
            <p:cNvGrpSpPr/>
            <p:nvPr/>
          </p:nvGrpSpPr>
          <p:grpSpPr>
            <a:xfrm>
              <a:off x="3125751" y="1345294"/>
              <a:ext cx="7547009" cy="4567828"/>
              <a:chOff x="3125751" y="1345294"/>
              <a:chExt cx="7547009" cy="4567828"/>
            </a:xfrm>
          </p:grpSpPr>
          <p:grpSp>
            <p:nvGrpSpPr>
              <p:cNvPr id="1120" name="Group 1119">
                <a:extLst>
                  <a:ext uri="{FF2B5EF4-FFF2-40B4-BE49-F238E27FC236}">
                    <a16:creationId xmlns:a16="http://schemas.microsoft.com/office/drawing/2014/main" id="{CBA896C0-BDD9-34D0-190D-D735368DC577}"/>
                  </a:ext>
                </a:extLst>
              </p:cNvPr>
              <p:cNvGrpSpPr/>
              <p:nvPr/>
            </p:nvGrpSpPr>
            <p:grpSpPr>
              <a:xfrm>
                <a:off x="3125751" y="1345294"/>
                <a:ext cx="7547009" cy="4567828"/>
                <a:chOff x="3125751" y="1345294"/>
                <a:chExt cx="7547009" cy="4567828"/>
              </a:xfrm>
            </p:grpSpPr>
            <p:grpSp>
              <p:nvGrpSpPr>
                <p:cNvPr id="1122" name="Group 1121">
                  <a:extLst>
                    <a:ext uri="{FF2B5EF4-FFF2-40B4-BE49-F238E27FC236}">
                      <a16:creationId xmlns:a16="http://schemas.microsoft.com/office/drawing/2014/main" id="{47F752BC-95FA-E730-1364-0008EEC35AE3}"/>
                    </a:ext>
                  </a:extLst>
                </p:cNvPr>
                <p:cNvGrpSpPr/>
                <p:nvPr/>
              </p:nvGrpSpPr>
              <p:grpSpPr>
                <a:xfrm>
                  <a:off x="3125751" y="1345294"/>
                  <a:ext cx="7547009" cy="4567828"/>
                  <a:chOff x="3125751" y="1345294"/>
                  <a:chExt cx="7547009" cy="4567828"/>
                </a:xfrm>
              </p:grpSpPr>
              <p:grpSp>
                <p:nvGrpSpPr>
                  <p:cNvPr id="1124" name="Group 1123">
                    <a:extLst>
                      <a:ext uri="{FF2B5EF4-FFF2-40B4-BE49-F238E27FC236}">
                        <a16:creationId xmlns:a16="http://schemas.microsoft.com/office/drawing/2014/main" id="{BCA849EE-9FCB-6BDB-2B29-CA2696D387AC}"/>
                      </a:ext>
                    </a:extLst>
                  </p:cNvPr>
                  <p:cNvGrpSpPr/>
                  <p:nvPr/>
                </p:nvGrpSpPr>
                <p:grpSpPr>
                  <a:xfrm>
                    <a:off x="3125751" y="1345294"/>
                    <a:ext cx="7547009" cy="4567828"/>
                    <a:chOff x="3125751" y="1345294"/>
                    <a:chExt cx="7547009" cy="4567828"/>
                  </a:xfrm>
                </p:grpSpPr>
                <p:grpSp>
                  <p:nvGrpSpPr>
                    <p:cNvPr id="1126" name="Group 1125">
                      <a:extLst>
                        <a:ext uri="{FF2B5EF4-FFF2-40B4-BE49-F238E27FC236}">
                          <a16:creationId xmlns:a16="http://schemas.microsoft.com/office/drawing/2014/main" id="{7023C8BE-DADF-039B-ACEE-80083AC9FDB5}"/>
                        </a:ext>
                      </a:extLst>
                    </p:cNvPr>
                    <p:cNvGrpSpPr/>
                    <p:nvPr/>
                  </p:nvGrpSpPr>
                  <p:grpSpPr>
                    <a:xfrm>
                      <a:off x="3125751" y="1345294"/>
                      <a:ext cx="7547009" cy="4567828"/>
                      <a:chOff x="3125751" y="1345294"/>
                      <a:chExt cx="7547009" cy="4567828"/>
                    </a:xfrm>
                  </p:grpSpPr>
                  <p:grpSp>
                    <p:nvGrpSpPr>
                      <p:cNvPr id="1128" name="Group 1127">
                        <a:extLst>
                          <a:ext uri="{FF2B5EF4-FFF2-40B4-BE49-F238E27FC236}">
                            <a16:creationId xmlns:a16="http://schemas.microsoft.com/office/drawing/2014/main" id="{D5FF1C41-F5D5-5094-2D7C-4202E4001CE5}"/>
                          </a:ext>
                        </a:extLst>
                      </p:cNvPr>
                      <p:cNvGrpSpPr/>
                      <p:nvPr/>
                    </p:nvGrpSpPr>
                    <p:grpSpPr>
                      <a:xfrm>
                        <a:off x="3125751" y="1345294"/>
                        <a:ext cx="7547009" cy="4567828"/>
                        <a:chOff x="3125751" y="1345294"/>
                        <a:chExt cx="7547009" cy="4567828"/>
                      </a:xfrm>
                    </p:grpSpPr>
                    <p:grpSp>
                      <p:nvGrpSpPr>
                        <p:cNvPr id="1131" name="Group 1130">
                          <a:extLst>
                            <a:ext uri="{FF2B5EF4-FFF2-40B4-BE49-F238E27FC236}">
                              <a16:creationId xmlns:a16="http://schemas.microsoft.com/office/drawing/2014/main" id="{AB261A9D-FDCA-E332-ABB1-B16B1F40F9C7}"/>
                            </a:ext>
                          </a:extLst>
                        </p:cNvPr>
                        <p:cNvGrpSpPr/>
                        <p:nvPr/>
                      </p:nvGrpSpPr>
                      <p:grpSpPr>
                        <a:xfrm>
                          <a:off x="3146074" y="1345294"/>
                          <a:ext cx="7526686" cy="4567828"/>
                          <a:chOff x="3146074" y="1345294"/>
                          <a:chExt cx="7526686" cy="4567828"/>
                        </a:xfrm>
                      </p:grpSpPr>
                      <p:sp>
                        <p:nvSpPr>
                          <p:cNvPr id="1133" name="Rectangle 1132">
                            <a:extLst>
                              <a:ext uri="{FF2B5EF4-FFF2-40B4-BE49-F238E27FC236}">
                                <a16:creationId xmlns:a16="http://schemas.microsoft.com/office/drawing/2014/main" id="{18450D71-3201-D47A-B0B6-4E878B598DCF}"/>
                              </a:ext>
                            </a:extLst>
                          </p:cNvPr>
                          <p:cNvSpPr/>
                          <p:nvPr/>
                        </p:nvSpPr>
                        <p:spPr>
                          <a:xfrm>
                            <a:off x="3146078" y="1345294"/>
                            <a:ext cx="7526682" cy="4567828"/>
                          </a:xfrm>
                          <a:prstGeom prst="rect">
                            <a:avLst/>
                          </a:prstGeom>
                          <a:solidFill>
                            <a:schemeClr val="tx1">
                              <a:lumMod val="65000"/>
                            </a:schemeClr>
                          </a:solidFill>
                          <a:ln w="57150">
                            <a:solidFill>
                              <a:schemeClr val="bg2">
                                <a:lumMod val="75000"/>
                                <a:lumOff val="25000"/>
                              </a:schemeClr>
                            </a:solidFill>
                          </a:ln>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4" name="Rectangle 1133">
                            <a:extLst>
                              <a:ext uri="{FF2B5EF4-FFF2-40B4-BE49-F238E27FC236}">
                                <a16:creationId xmlns:a16="http://schemas.microsoft.com/office/drawing/2014/main" id="{0688667A-DB0B-2B98-8C3C-BEE6B3D80BE2}"/>
                              </a:ext>
                            </a:extLst>
                          </p:cNvPr>
                          <p:cNvSpPr/>
                          <p:nvPr/>
                        </p:nvSpPr>
                        <p:spPr>
                          <a:xfrm>
                            <a:off x="3146074" y="1393646"/>
                            <a:ext cx="7513323" cy="634816"/>
                          </a:xfrm>
                          <a:prstGeom prst="rect">
                            <a:avLst/>
                          </a:prstGeom>
                          <a:solidFill>
                            <a:schemeClr val="bg2">
                              <a:lumMod val="75000"/>
                              <a:lumOff val="25000"/>
                            </a:schemeClr>
                          </a:solidFill>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32" name="Rectangle 1131">
                          <a:extLst>
                            <a:ext uri="{FF2B5EF4-FFF2-40B4-BE49-F238E27FC236}">
                              <a16:creationId xmlns:a16="http://schemas.microsoft.com/office/drawing/2014/main" id="{ABB4A27D-1B92-E3A6-4F26-A50108A92843}"/>
                            </a:ext>
                          </a:extLst>
                        </p:cNvPr>
                        <p:cNvSpPr/>
                        <p:nvPr/>
                      </p:nvSpPr>
                      <p:spPr>
                        <a:xfrm>
                          <a:off x="3125751" y="1999626"/>
                          <a:ext cx="7513323" cy="3898265"/>
                        </a:xfrm>
                        <a:prstGeom prst="rect">
                          <a:avLst/>
                        </a:prstGeom>
                        <a:solidFill>
                          <a:schemeClr val="tx1">
                            <a:lumMod val="75000"/>
                          </a:schemeClr>
                        </a:solidFill>
                        <a:effectLst>
                          <a:outerShdw blurRad="50800" dist="241300" dir="5400000" algn="ctr" rotWithShape="0">
                            <a:srgbClr val="000000">
                              <a:alpha val="43137"/>
                            </a:srgbClr>
                          </a:outerShdw>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129" name="Rectangle 1128">
                        <a:extLst>
                          <a:ext uri="{FF2B5EF4-FFF2-40B4-BE49-F238E27FC236}">
                            <a16:creationId xmlns:a16="http://schemas.microsoft.com/office/drawing/2014/main" id="{9EABE3EA-55A3-3587-B593-86C0F39AD8FC}"/>
                          </a:ext>
                        </a:extLst>
                      </p:cNvPr>
                      <p:cNvSpPr/>
                      <p:nvPr/>
                    </p:nvSpPr>
                    <p:spPr>
                      <a:xfrm>
                        <a:off x="10094531" y="1468098"/>
                        <a:ext cx="498828" cy="475739"/>
                      </a:xfrm>
                      <a:prstGeom prst="rect">
                        <a:avLst/>
                      </a:prstGeom>
                      <a:solidFill>
                        <a:srgbClr val="C40000"/>
                      </a:solidFill>
                      <a:scene3d>
                        <a:camera prst="orthographicFron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130" name="Graphic 1129" descr="Close with solid fill">
                        <a:extLst>
                          <a:ext uri="{FF2B5EF4-FFF2-40B4-BE49-F238E27FC236}">
                            <a16:creationId xmlns:a16="http://schemas.microsoft.com/office/drawing/2014/main" id="{31818C32-BF68-99CA-7C4B-AA1D3FD511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0281" y="1550587"/>
                        <a:ext cx="273173" cy="273173"/>
                      </a:xfrm>
                      <a:prstGeom prst="rect">
                        <a:avLst/>
                      </a:prstGeom>
                    </p:spPr>
                  </p:pic>
                </p:grpSp>
                <p:sp>
                  <p:nvSpPr>
                    <p:cNvPr id="1127" name="TextBox 1126">
                      <a:extLst>
                        <a:ext uri="{FF2B5EF4-FFF2-40B4-BE49-F238E27FC236}">
                          <a16:creationId xmlns:a16="http://schemas.microsoft.com/office/drawing/2014/main" id="{8251BEA5-B7D1-BBAC-B42E-B08961B1D156}"/>
                        </a:ext>
                      </a:extLst>
                    </p:cNvPr>
                    <p:cNvSpPr txBox="1"/>
                    <p:nvPr/>
                  </p:nvSpPr>
                  <p:spPr>
                    <a:xfrm>
                      <a:off x="6096000" y="1439506"/>
                      <a:ext cx="2526474" cy="461665"/>
                    </a:xfrm>
                    <a:prstGeom prst="rect">
                      <a:avLst/>
                    </a:prstGeom>
                    <a:noFill/>
                  </p:spPr>
                  <p:txBody>
                    <a:bodyPr wrap="square" rtlCol="0">
                      <a:spAutoFit/>
                    </a:bodyPr>
                    <a:lstStyle/>
                    <a:p>
                      <a:r>
                        <a:rPr lang="en-US" sz="2400" b="1" u="sng" dirty="0">
                          <a:solidFill>
                            <a:srgbClr val="FF0000"/>
                          </a:solidFill>
                          <a:latin typeface="Liberation Mono" panose="02070409020205020404" pitchFamily="49" charset="0"/>
                          <a:cs typeface="Liberation Mono" panose="02070409020205020404" pitchFamily="49" charset="0"/>
                        </a:rPr>
                        <a:t>WARNING</a:t>
                      </a:r>
                      <a:endParaRPr lang="en-AU" sz="2400" b="1" u="sng" dirty="0">
                        <a:solidFill>
                          <a:srgbClr val="FF0000"/>
                        </a:solidFill>
                        <a:latin typeface="Liberation Mono" panose="02070409020205020404" pitchFamily="49" charset="0"/>
                        <a:cs typeface="Liberation Mono" panose="02070409020205020404" pitchFamily="49" charset="0"/>
                      </a:endParaRPr>
                    </a:p>
                  </p:txBody>
                </p:sp>
              </p:grpSp>
              <p:sp>
                <p:nvSpPr>
                  <p:cNvPr id="1125" name="Rectangle 1124">
                    <a:extLst>
                      <a:ext uri="{FF2B5EF4-FFF2-40B4-BE49-F238E27FC236}">
                        <a16:creationId xmlns:a16="http://schemas.microsoft.com/office/drawing/2014/main" id="{4C07142C-0077-2798-F252-996B2BB49052}"/>
                      </a:ext>
                    </a:extLst>
                  </p:cNvPr>
                  <p:cNvSpPr/>
                  <p:nvPr/>
                </p:nvSpPr>
                <p:spPr>
                  <a:xfrm>
                    <a:off x="5846307" y="4798536"/>
                    <a:ext cx="1767840" cy="753852"/>
                  </a:xfrm>
                  <a:prstGeom prst="rect">
                    <a:avLst/>
                  </a:prstGeom>
                  <a:solidFill>
                    <a:schemeClr val="tx1">
                      <a:lumMod val="65000"/>
                    </a:schemeClr>
                  </a:solidFill>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iberation Mono" panose="02070409020205020404" pitchFamily="49" charset="0"/>
                        <a:cs typeface="Liberation Mono" panose="02070409020205020404" pitchFamily="49" charset="0"/>
                      </a:rPr>
                      <a:t>OK</a:t>
                    </a:r>
                    <a:endParaRPr lang="en-AU" sz="2800" dirty="0">
                      <a:solidFill>
                        <a:schemeClr val="bg1"/>
                      </a:solidFill>
                      <a:latin typeface="Liberation Mono" panose="02070409020205020404" pitchFamily="49" charset="0"/>
                      <a:cs typeface="Liberation Mono" panose="02070409020205020404" pitchFamily="49" charset="0"/>
                    </a:endParaRPr>
                  </a:p>
                </p:txBody>
              </p:sp>
            </p:grpSp>
            <p:sp>
              <p:nvSpPr>
                <p:cNvPr id="1123" name="Rectangle 1122">
                  <a:extLst>
                    <a:ext uri="{FF2B5EF4-FFF2-40B4-BE49-F238E27FC236}">
                      <a16:creationId xmlns:a16="http://schemas.microsoft.com/office/drawing/2014/main" id="{FA24EB7E-ADC1-D86F-2B4B-C69F58D6E237}"/>
                    </a:ext>
                  </a:extLst>
                </p:cNvPr>
                <p:cNvSpPr/>
                <p:nvPr/>
              </p:nvSpPr>
              <p:spPr>
                <a:xfrm>
                  <a:off x="3373115" y="2171148"/>
                  <a:ext cx="7090339" cy="2288792"/>
                </a:xfrm>
                <a:prstGeom prst="rect">
                  <a:avLst/>
                </a:prstGeom>
                <a:solidFill>
                  <a:schemeClr val="tx1"/>
                </a:solidFill>
                <a:effectLst>
                  <a:outerShdw blurRad="393700" sx="28000" sy="28000" algn="ctr" rotWithShape="0">
                    <a:srgbClr val="000000">
                      <a:alpha val="43137"/>
                    </a:srgbClr>
                  </a:outerShdw>
                  <a:softEdge rad="0"/>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250000"/>
                    </a:lnSpc>
                  </a:pPr>
                  <a:r>
                    <a:rPr lang="en-US" sz="2400" dirty="0">
                      <a:solidFill>
                        <a:schemeClr val="bg1"/>
                      </a:solidFill>
                      <a:latin typeface="Liberation Mono" panose="02070409020205020404" pitchFamily="49" charset="0"/>
                      <a:cs typeface="Liberation Mono" panose="02070409020205020404" pitchFamily="49" charset="0"/>
                    </a:rPr>
                    <a:t>        Err: System Error</a:t>
                  </a:r>
                </a:p>
                <a:p>
                  <a:pPr algn="ctr"/>
                  <a:r>
                    <a:rPr lang="en-US" sz="2400" dirty="0">
                      <a:solidFill>
                        <a:schemeClr val="bg1"/>
                      </a:solidFill>
                      <a:latin typeface="Liberation Mono" panose="02070409020205020404" pitchFamily="49" charset="0"/>
                      <a:cs typeface="Liberation Mono" panose="02070409020205020404" pitchFamily="49" charset="0"/>
                    </a:rPr>
                    <a:t>System Compromised.</a:t>
                  </a:r>
                  <a:br>
                    <a:rPr lang="en-US" dirty="0">
                      <a:solidFill>
                        <a:schemeClr val="bg1"/>
                      </a:solidFill>
                    </a:rPr>
                  </a:br>
                  <a:br>
                    <a:rPr lang="en-US" dirty="0"/>
                  </a:br>
                  <a:endParaRPr lang="en-AU" dirty="0"/>
                </a:p>
              </p:txBody>
            </p:sp>
          </p:grpSp>
          <p:pic>
            <p:nvPicPr>
              <p:cNvPr id="1121" name="Graphic 1120" descr="Warning with solid fill">
                <a:extLst>
                  <a:ext uri="{FF2B5EF4-FFF2-40B4-BE49-F238E27FC236}">
                    <a16:creationId xmlns:a16="http://schemas.microsoft.com/office/drawing/2014/main" id="{C923FD65-4191-2BE1-6493-E7B34879DA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3027" y="3470495"/>
                <a:ext cx="914400" cy="914400"/>
              </a:xfrm>
              <a:prstGeom prst="rect">
                <a:avLst/>
              </a:prstGeom>
            </p:spPr>
          </p:pic>
        </p:grpSp>
        <p:grpSp>
          <p:nvGrpSpPr>
            <p:cNvPr id="1117" name="Group 1116">
              <a:extLst>
                <a:ext uri="{FF2B5EF4-FFF2-40B4-BE49-F238E27FC236}">
                  <a16:creationId xmlns:a16="http://schemas.microsoft.com/office/drawing/2014/main" id="{2F02197B-2B24-1C27-5C35-BABF09CBF1DC}"/>
                </a:ext>
              </a:extLst>
            </p:cNvPr>
            <p:cNvGrpSpPr/>
            <p:nvPr/>
          </p:nvGrpSpPr>
          <p:grpSpPr>
            <a:xfrm>
              <a:off x="3208581" y="1389690"/>
              <a:ext cx="577569" cy="553810"/>
              <a:chOff x="3208581" y="1389690"/>
              <a:chExt cx="577569" cy="553810"/>
            </a:xfrm>
          </p:grpSpPr>
          <p:sp>
            <p:nvSpPr>
              <p:cNvPr id="1118" name="Isosceles Triangle 1117">
                <a:extLst>
                  <a:ext uri="{FF2B5EF4-FFF2-40B4-BE49-F238E27FC236}">
                    <a16:creationId xmlns:a16="http://schemas.microsoft.com/office/drawing/2014/main" id="{52E6D496-AA93-9124-C711-C46179C8EAA5}"/>
                  </a:ext>
                </a:extLst>
              </p:cNvPr>
              <p:cNvSpPr/>
              <p:nvPr/>
            </p:nvSpPr>
            <p:spPr>
              <a:xfrm>
                <a:off x="3208581" y="1400851"/>
                <a:ext cx="577569" cy="491171"/>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19" name="Graphic 1118" descr="Warning with solid fill">
                <a:extLst>
                  <a:ext uri="{FF2B5EF4-FFF2-40B4-BE49-F238E27FC236}">
                    <a16:creationId xmlns:a16="http://schemas.microsoft.com/office/drawing/2014/main" id="{531EF007-13CA-5009-F25D-221FE8D93E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6120" y="1389690"/>
                <a:ext cx="535944" cy="553810"/>
              </a:xfrm>
              <a:prstGeom prst="rect">
                <a:avLst/>
              </a:prstGeom>
            </p:spPr>
          </p:pic>
        </p:grpSp>
      </p:grpSp>
    </p:spTree>
    <p:extLst>
      <p:ext uri="{BB962C8B-B14F-4D97-AF65-F5344CB8AC3E}">
        <p14:creationId xmlns:p14="http://schemas.microsoft.com/office/powerpoint/2010/main" val="3542195806"/>
      </p:ext>
    </p:extLst>
  </p:cSld>
  <p:clrMapOvr>
    <a:masterClrMapping/>
  </p:clrMapOvr>
  <mc:AlternateContent xmlns:mc="http://schemas.openxmlformats.org/markup-compatibility/2006">
    <mc:Choice xmlns:p14="http://schemas.microsoft.com/office/powerpoint/2010/main" Requires="p14">
      <p:transition spd="slow" p14:dur="2000" advTm="22000"/>
    </mc:Choice>
    <mc:Fallback>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500"/>
                                  </p:stCondLst>
                                  <p:iterate type="lt">
                                    <p:tmPct val="3000"/>
                                  </p:iterate>
                                  <p:childTnLst>
                                    <p:set>
                                      <p:cBhvr override="childStyle">
                                        <p:cTn id="6" dur="6000" fill="hold"/>
                                        <p:tgtEl>
                                          <p:spTgt spid="5">
                                            <p:txEl>
                                              <p:pRg st="0" end="0"/>
                                            </p:txEl>
                                          </p:spTgt>
                                        </p:tgtEl>
                                        <p:attrNameLst>
                                          <p:attrName>style.color</p:attrName>
                                        </p:attrNameLst>
                                      </p:cBhvr>
                                      <p:to>
                                        <p:clrVal>
                                          <a:srgbClr val="00E5FE"/>
                                        </p:clrVal>
                                      </p:to>
                                    </p:set>
                                    <p:set>
                                      <p:cBhvr>
                                        <p:cTn id="7" dur="6000" fill="hold"/>
                                        <p:tgtEl>
                                          <p:spTgt spid="5">
                                            <p:txEl>
                                              <p:pRg st="0" end="0"/>
                                            </p:txEl>
                                          </p:spTgt>
                                        </p:tgtEl>
                                        <p:attrNameLst>
                                          <p:attrName>fillcolor</p:attrName>
                                        </p:attrNameLst>
                                      </p:cBhvr>
                                      <p:to>
                                        <p:clrVal>
                                          <a:srgbClr val="00E5FE"/>
                                        </p:clrVal>
                                      </p:to>
                                    </p:set>
                                    <p:set>
                                      <p:cBhvr>
                                        <p:cTn id="8" dur="6000" fill="hold"/>
                                        <p:tgtEl>
                                          <p:spTgt spid="5">
                                            <p:txEl>
                                              <p:pRg st="0" end="0"/>
                                            </p:txEl>
                                          </p:spTgt>
                                        </p:tgtEl>
                                        <p:attrNameLst>
                                          <p:attrName>fill.type</p:attrName>
                                        </p:attrNameLst>
                                      </p:cBhvr>
                                      <p:to>
                                        <p:strVal val="solid"/>
                                      </p:to>
                                    </p:set>
                                  </p:childTnLst>
                                  <p:subTnLst>
                                    <p:audio>
                                      <p:cMediaNode vol="76000">
                                        <p:cTn display="0" masterRel="sameClick">
                                          <p:stCondLst>
                                            <p:cond evt="begin" delay="0">
                                              <p:tn val="5"/>
                                            </p:cond>
                                          </p:stCondLst>
                                          <p:endCondLst>
                                            <p:cond evt="onStopAudio" delay="0">
                                              <p:tgtEl>
                                                <p:sldTgt/>
                                              </p:tgtEl>
                                            </p:cond>
                                          </p:endCondLst>
                                        </p:cTn>
                                        <p:tgtEl>
                                          <p:sndTgt r:embed="rId3" name="Windows Information Bar.wav"/>
                                        </p:tgtEl>
                                      </p:cMediaNode>
                                    </p:audio>
                                  </p:subTnLst>
                                </p:cTn>
                              </p:par>
                              <p:par>
                                <p:cTn id="9" presetID="16" presetClass="emph" presetSubtype="0" fill="hold" grpId="0" nodeType="withEffect">
                                  <p:stCondLst>
                                    <p:cond delay="500"/>
                                  </p:stCondLst>
                                  <p:iterate type="lt">
                                    <p:tmPct val="4000"/>
                                  </p:iterate>
                                  <p:childTnLst>
                                    <p:set>
                                      <p:cBhvr override="childStyle">
                                        <p:cTn id="10" dur="5000" fill="hold"/>
                                        <p:tgtEl>
                                          <p:spTgt spid="8">
                                            <p:txEl>
                                              <p:pRg st="0" end="0"/>
                                            </p:txEl>
                                          </p:spTgt>
                                        </p:tgtEl>
                                        <p:attrNameLst>
                                          <p:attrName>style.color</p:attrName>
                                        </p:attrNameLst>
                                      </p:cBhvr>
                                      <p:to>
                                        <p:clrVal>
                                          <a:schemeClr val="accent2"/>
                                        </p:clrVal>
                                      </p:to>
                                    </p:set>
                                    <p:set>
                                      <p:cBhvr>
                                        <p:cTn id="11" dur="5000" fill="hold"/>
                                        <p:tgtEl>
                                          <p:spTgt spid="8">
                                            <p:txEl>
                                              <p:pRg st="0" end="0"/>
                                            </p:txEl>
                                          </p:spTgt>
                                        </p:tgtEl>
                                        <p:attrNameLst>
                                          <p:attrName>fillcolor</p:attrName>
                                        </p:attrNameLst>
                                      </p:cBhvr>
                                      <p:to>
                                        <p:clrVal>
                                          <a:schemeClr val="accent2"/>
                                        </p:clrVal>
                                      </p:to>
                                    </p:set>
                                    <p:set>
                                      <p:cBhvr>
                                        <p:cTn id="12" dur="5000" fill="hold"/>
                                        <p:tgtEl>
                                          <p:spTgt spid="8">
                                            <p:txEl>
                                              <p:pRg st="0" end="0"/>
                                            </p:txEl>
                                          </p:spTgt>
                                        </p:tgtEl>
                                        <p:attrNameLst>
                                          <p:attrName>fill.type</p:attrName>
                                        </p:attrNameLst>
                                      </p:cBhvr>
                                      <p:to>
                                        <p:strVal val="solid"/>
                                      </p:to>
                                    </p:set>
                                  </p:childTnLst>
                                </p:cTn>
                              </p:par>
                              <p:par>
                                <p:cTn id="13" presetID="16" presetClass="emph" presetSubtype="0" fill="hold" grpId="1" nodeType="withEffect">
                                  <p:stCondLst>
                                    <p:cond delay="600"/>
                                  </p:stCondLst>
                                  <p:iterate type="lt">
                                    <p:tmPct val="4000"/>
                                  </p:iterate>
                                  <p:childTnLst>
                                    <p:set>
                                      <p:cBhvr override="childStyle">
                                        <p:cTn id="14" dur="5000" fill="hold"/>
                                        <p:tgtEl>
                                          <p:spTgt spid="8">
                                            <p:txEl>
                                              <p:pRg st="0" end="0"/>
                                            </p:txEl>
                                          </p:spTgt>
                                        </p:tgtEl>
                                        <p:attrNameLst>
                                          <p:attrName>style.color</p:attrName>
                                        </p:attrNameLst>
                                      </p:cBhvr>
                                      <p:to>
                                        <p:clrVal>
                                          <a:srgbClr val="000000"/>
                                        </p:clrVal>
                                      </p:to>
                                    </p:set>
                                    <p:set>
                                      <p:cBhvr>
                                        <p:cTn id="15" dur="5000" fill="hold"/>
                                        <p:tgtEl>
                                          <p:spTgt spid="8">
                                            <p:txEl>
                                              <p:pRg st="0" end="0"/>
                                            </p:txEl>
                                          </p:spTgt>
                                        </p:tgtEl>
                                        <p:attrNameLst>
                                          <p:attrName>fillcolor</p:attrName>
                                        </p:attrNameLst>
                                      </p:cBhvr>
                                      <p:to>
                                        <p:clrVal>
                                          <a:srgbClr val="000000"/>
                                        </p:clrVal>
                                      </p:to>
                                    </p:set>
                                    <p:set>
                                      <p:cBhvr>
                                        <p:cTn id="16" dur="5000" fill="hold"/>
                                        <p:tgtEl>
                                          <p:spTgt spid="8">
                                            <p:txEl>
                                              <p:pRg st="0" end="0"/>
                                            </p:txEl>
                                          </p:spTgt>
                                        </p:tgtEl>
                                        <p:attrNameLst>
                                          <p:attrName>fill.type</p:attrName>
                                        </p:attrNameLst>
                                      </p:cBhvr>
                                      <p:to>
                                        <p:strVal val="solid"/>
                                      </p:to>
                                    </p:set>
                                  </p:childTnLst>
                                </p:cTn>
                              </p:par>
                              <p:par>
                                <p:cTn id="17" presetID="1" presetClass="entr" presetSubtype="0" fill="hold" grpId="0" nodeType="withEffect">
                                  <p:stCondLst>
                                    <p:cond delay="7000"/>
                                  </p:stCondLst>
                                  <p:childTnLst>
                                    <p:set>
                                      <p:cBhvr>
                                        <p:cTn id="18" dur="1" fill="hold">
                                          <p:stCondLst>
                                            <p:cond delay="0"/>
                                          </p:stCondLst>
                                        </p:cTn>
                                        <p:tgtEl>
                                          <p:spTgt spid="9"/>
                                        </p:tgtEl>
                                        <p:attrNameLst>
                                          <p:attrName>style.visibility</p:attrName>
                                        </p:attrNameLst>
                                      </p:cBhvr>
                                      <p:to>
                                        <p:strVal val="visible"/>
                                      </p:to>
                                    </p:set>
                                  </p:childTnLst>
                                </p:cTn>
                              </p:par>
                              <p:par>
                                <p:cTn id="19" presetID="16" presetClass="emph" presetSubtype="0" fill="hold" grpId="0" nodeType="withEffect">
                                  <p:stCondLst>
                                    <p:cond delay="7500"/>
                                  </p:stCondLst>
                                  <p:iterate type="lt">
                                    <p:tmPct val="2750"/>
                                  </p:iterate>
                                  <p:childTnLst>
                                    <p:set>
                                      <p:cBhvr override="childStyle">
                                        <p:cTn id="20" dur="6000" fill="hold"/>
                                        <p:tgtEl>
                                          <p:spTgt spid="10"/>
                                        </p:tgtEl>
                                        <p:attrNameLst>
                                          <p:attrName>style.color</p:attrName>
                                        </p:attrNameLst>
                                      </p:cBhvr>
                                      <p:to>
                                        <p:clrVal>
                                          <a:srgbClr val="00E5FE"/>
                                        </p:clrVal>
                                      </p:to>
                                    </p:set>
                                    <p:set>
                                      <p:cBhvr>
                                        <p:cTn id="21" dur="6000" fill="hold"/>
                                        <p:tgtEl>
                                          <p:spTgt spid="10"/>
                                        </p:tgtEl>
                                        <p:attrNameLst>
                                          <p:attrName>fillcolor</p:attrName>
                                        </p:attrNameLst>
                                      </p:cBhvr>
                                      <p:to>
                                        <p:clrVal>
                                          <a:srgbClr val="00E5FE"/>
                                        </p:clrVal>
                                      </p:to>
                                    </p:set>
                                    <p:set>
                                      <p:cBhvr>
                                        <p:cTn id="22" dur="6000" fill="hold"/>
                                        <p:tgtEl>
                                          <p:spTgt spid="10"/>
                                        </p:tgtEl>
                                        <p:attrNameLst>
                                          <p:attrName>fill.type</p:attrName>
                                        </p:attrNameLst>
                                      </p:cBhvr>
                                      <p:to>
                                        <p:strVal val="solid"/>
                                      </p:to>
                                    </p:set>
                                  </p:childTnLst>
                                  <p:subTnLst>
                                    <p:audio>
                                      <p:cMediaNode vol="78000">
                                        <p:cTn display="0" masterRel="sameClick">
                                          <p:stCondLst>
                                            <p:cond evt="begin" delay="0">
                                              <p:tn val="19"/>
                                            </p:cond>
                                          </p:stCondLst>
                                          <p:endCondLst>
                                            <p:cond evt="onStopAudio" delay="0">
                                              <p:tgtEl>
                                                <p:sldTgt/>
                                              </p:tgtEl>
                                            </p:cond>
                                          </p:endCondLst>
                                        </p:cTn>
                                        <p:tgtEl>
                                          <p:sndTgt r:embed="rId3" name="Windows Information Bar.wav"/>
                                        </p:tgtEl>
                                      </p:cMediaNode>
                                    </p:audio>
                                  </p:subTnLst>
                                </p:cTn>
                              </p:par>
                              <p:par>
                                <p:cTn id="23" presetID="16" presetClass="emph" presetSubtype="0" fill="hold" grpId="0" nodeType="withEffect">
                                  <p:stCondLst>
                                    <p:cond delay="7500"/>
                                  </p:stCondLst>
                                  <p:iterate type="lt">
                                    <p:tmPct val="4000"/>
                                  </p:iterate>
                                  <p:childTnLst>
                                    <p:set>
                                      <p:cBhvr override="childStyle">
                                        <p:cTn id="24" dur="5000" fill="hold"/>
                                        <p:tgtEl>
                                          <p:spTgt spid="13"/>
                                        </p:tgtEl>
                                        <p:attrNameLst>
                                          <p:attrName>style.color</p:attrName>
                                        </p:attrNameLst>
                                      </p:cBhvr>
                                      <p:to>
                                        <p:clrVal>
                                          <a:srgbClr val="00E5FE"/>
                                        </p:clrVal>
                                      </p:to>
                                    </p:set>
                                    <p:set>
                                      <p:cBhvr>
                                        <p:cTn id="25" dur="5000" fill="hold"/>
                                        <p:tgtEl>
                                          <p:spTgt spid="13"/>
                                        </p:tgtEl>
                                        <p:attrNameLst>
                                          <p:attrName>fillcolor</p:attrName>
                                        </p:attrNameLst>
                                      </p:cBhvr>
                                      <p:to>
                                        <p:clrVal>
                                          <a:srgbClr val="00E5FE"/>
                                        </p:clrVal>
                                      </p:to>
                                    </p:set>
                                    <p:set>
                                      <p:cBhvr>
                                        <p:cTn id="26" dur="5000" fill="hold"/>
                                        <p:tgtEl>
                                          <p:spTgt spid="13"/>
                                        </p:tgtEl>
                                        <p:attrNameLst>
                                          <p:attrName>fill.type</p:attrName>
                                        </p:attrNameLst>
                                      </p:cBhvr>
                                      <p:to>
                                        <p:strVal val="solid"/>
                                      </p:to>
                                    </p:set>
                                  </p:childTnLst>
                                </p:cTn>
                              </p:par>
                              <p:par>
                                <p:cTn id="27" presetID="16" presetClass="emph" presetSubtype="0" fill="hold" grpId="0" nodeType="withEffect">
                                  <p:stCondLst>
                                    <p:cond delay="7600"/>
                                  </p:stCondLst>
                                  <p:iterate type="lt">
                                    <p:tmPct val="4000"/>
                                  </p:iterate>
                                  <p:childTnLst>
                                    <p:set>
                                      <p:cBhvr override="childStyle">
                                        <p:cTn id="28" dur="5000" fill="hold"/>
                                        <p:tgtEl>
                                          <p:spTgt spid="14"/>
                                        </p:tgtEl>
                                        <p:attrNameLst>
                                          <p:attrName>style.color</p:attrName>
                                        </p:attrNameLst>
                                      </p:cBhvr>
                                      <p:to>
                                        <p:clrVal>
                                          <a:schemeClr val="bg1"/>
                                        </p:clrVal>
                                      </p:to>
                                    </p:set>
                                    <p:set>
                                      <p:cBhvr>
                                        <p:cTn id="29" dur="5000" fill="hold"/>
                                        <p:tgtEl>
                                          <p:spTgt spid="14"/>
                                        </p:tgtEl>
                                        <p:attrNameLst>
                                          <p:attrName>fillcolor</p:attrName>
                                        </p:attrNameLst>
                                      </p:cBhvr>
                                      <p:to>
                                        <p:clrVal>
                                          <a:schemeClr val="bg1"/>
                                        </p:clrVal>
                                      </p:to>
                                    </p:set>
                                    <p:set>
                                      <p:cBhvr>
                                        <p:cTn id="30" dur="5000" fill="hold"/>
                                        <p:tgtEl>
                                          <p:spTgt spid="14"/>
                                        </p:tgtEl>
                                        <p:attrNameLst>
                                          <p:attrName>fill.type</p:attrName>
                                        </p:attrNameLst>
                                      </p:cBhvr>
                                      <p:to>
                                        <p:strVal val="solid"/>
                                      </p:to>
                                    </p:set>
                                  </p:childTnLst>
                                </p:cTn>
                              </p:par>
                              <p:par>
                                <p:cTn id="31" presetID="10" presetClass="entr" presetSubtype="0" fill="hold" nodeType="withEffect">
                                  <p:stCondLst>
                                    <p:cond delay="1370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8" presetClass="entr" presetSubtype="12" fill="hold" nodeType="withEffect">
                                  <p:stCondLst>
                                    <p:cond delay="15200"/>
                                  </p:stCondLst>
                                  <p:childTnLst>
                                    <p:set>
                                      <p:cBhvr>
                                        <p:cTn id="35" dur="1" fill="hold">
                                          <p:stCondLst>
                                            <p:cond delay="0"/>
                                          </p:stCondLst>
                                        </p:cTn>
                                        <p:tgtEl>
                                          <p:spTgt spid="44"/>
                                        </p:tgtEl>
                                        <p:attrNameLst>
                                          <p:attrName>style.visibility</p:attrName>
                                        </p:attrNameLst>
                                      </p:cBhvr>
                                      <p:to>
                                        <p:strVal val="visible"/>
                                      </p:to>
                                    </p:set>
                                    <p:animEffect transition="in" filter="strips(downLeft)">
                                      <p:cBhvr>
                                        <p:cTn id="36" dur="500"/>
                                        <p:tgtEl>
                                          <p:spTgt spid="44"/>
                                        </p:tgtEl>
                                      </p:cBhvr>
                                    </p:animEffect>
                                  </p:childTnLst>
                                </p:cTn>
                              </p:par>
                              <p:par>
                                <p:cTn id="37" presetID="35" presetClass="emph" presetSubtype="0" repeatCount="3000" fill="hold" nodeType="withEffect">
                                  <p:stCondLst>
                                    <p:cond delay="15700"/>
                                  </p:stCondLst>
                                  <p:childTnLst>
                                    <p:anim calcmode="discrete" valueType="str">
                                      <p:cBhvr>
                                        <p:cTn id="38" dur="1000" fill="hold"/>
                                        <p:tgtEl>
                                          <p:spTgt spid="44"/>
                                        </p:tgtEl>
                                        <p:attrNameLst>
                                          <p:attrName>style.visibility</p:attrName>
                                        </p:attrNameLst>
                                      </p:cBhvr>
                                      <p:tavLst>
                                        <p:tav tm="0">
                                          <p:val>
                                            <p:strVal val="hidden"/>
                                          </p:val>
                                        </p:tav>
                                        <p:tav tm="50000">
                                          <p:val>
                                            <p:strVal val="visible"/>
                                          </p:val>
                                        </p:tav>
                                      </p:tavLst>
                                    </p:anim>
                                  </p:childTnLst>
                                  <p:subTnLst>
                                    <p:audio>
                                      <p:cMediaNode vol="100000">
                                        <p:cTn display="0" masterRel="sameClick">
                                          <p:stCondLst>
                                            <p:cond evt="begin" delay="0">
                                              <p:tn val="37"/>
                                            </p:cond>
                                          </p:stCondLst>
                                          <p:endCondLst>
                                            <p:cond evt="onStopAudio" delay="0">
                                              <p:tgtEl>
                                                <p:sldTgt/>
                                              </p:tgtEl>
                                            </p:cond>
                                          </p:endCondLst>
                                        </p:cTn>
                                        <p:tgtEl>
                                          <p:sndTgt r:embed="rId4" name="Windows Critical Stop.wav"/>
                                        </p:tgtEl>
                                      </p:cMediaNode>
                                    </p:audio>
                                  </p:subTnLst>
                                </p:cTn>
                              </p:par>
                              <p:par>
                                <p:cTn id="39" presetID="1" presetClass="entr" presetSubtype="0" fill="hold" nodeType="withEffect">
                                  <p:stCondLst>
                                    <p:cond delay="16800"/>
                                  </p:stCondLst>
                                  <p:childTnLst>
                                    <p:set>
                                      <p:cBhvr>
                                        <p:cTn id="40" dur="1" fill="hold">
                                          <p:stCondLst>
                                            <p:cond delay="0"/>
                                          </p:stCondLst>
                                        </p:cTn>
                                        <p:tgtEl>
                                          <p:spTgt spid="45"/>
                                        </p:tgtEl>
                                        <p:attrNameLst>
                                          <p:attrName>style.visibility</p:attrName>
                                        </p:attrNameLst>
                                      </p:cBhvr>
                                      <p:to>
                                        <p:strVal val="visible"/>
                                      </p:to>
                                    </p:set>
                                  </p:childTnLst>
                                  <p:subTnLst>
                                    <p:audio>
                                      <p:cMediaNode vol="100000">
                                        <p:cTn display="0" masterRel="sameClick">
                                          <p:stCondLst>
                                            <p:cond evt="begin" delay="0">
                                              <p:tn val="39"/>
                                            </p:cond>
                                          </p:stCondLst>
                                          <p:endCondLst>
                                            <p:cond evt="onStopAudio" delay="0">
                                              <p:tgtEl>
                                                <p:sldTgt/>
                                              </p:tgtEl>
                                            </p:cond>
                                          </p:endCondLst>
                                        </p:cTn>
                                        <p:tgtEl>
                                          <p:sndTgt r:embed="rId4" name="Windows Critical Stop.wav"/>
                                        </p:tgtEl>
                                      </p:cMediaNode>
                                    </p:audio>
                                  </p:subTnLst>
                                </p:cTn>
                              </p:par>
                              <p:par>
                                <p:cTn id="41" presetID="1" presetClass="entr" presetSubtype="0" fill="hold" nodeType="withEffect">
                                  <p:stCondLst>
                                    <p:cond delay="17300"/>
                                  </p:stCondLst>
                                  <p:childTnLst>
                                    <p:set>
                                      <p:cBhvr>
                                        <p:cTn id="42" dur="1" fill="hold">
                                          <p:stCondLst>
                                            <p:cond delay="0"/>
                                          </p:stCondLst>
                                        </p:cTn>
                                        <p:tgtEl>
                                          <p:spTgt spid="1025"/>
                                        </p:tgtEl>
                                        <p:attrNameLst>
                                          <p:attrName>style.visibility</p:attrName>
                                        </p:attrNameLst>
                                      </p:cBhvr>
                                      <p:to>
                                        <p:strVal val="visible"/>
                                      </p:to>
                                    </p:set>
                                  </p:childTnLst>
                                  <p:subTnLst>
                                    <p:audio>
                                      <p:cMediaNode vol="100000">
                                        <p:cTn display="0" masterRel="sameClick">
                                          <p:stCondLst>
                                            <p:cond evt="begin" delay="0">
                                              <p:tn val="41"/>
                                            </p:cond>
                                          </p:stCondLst>
                                          <p:endCondLst>
                                            <p:cond evt="onStopAudio" delay="0">
                                              <p:tgtEl>
                                                <p:sldTgt/>
                                              </p:tgtEl>
                                            </p:cond>
                                          </p:endCondLst>
                                        </p:cTn>
                                        <p:tgtEl>
                                          <p:sndTgt r:embed="rId4" name="Windows Critical Stop.wav"/>
                                        </p:tgtEl>
                                      </p:cMediaNode>
                                    </p:audio>
                                  </p:subTnLst>
                                </p:cTn>
                              </p:par>
                              <p:par>
                                <p:cTn id="43" presetID="1" presetClass="entr" presetSubtype="0" fill="hold" nodeType="withEffect">
                                  <p:stCondLst>
                                    <p:cond delay="17900"/>
                                  </p:stCondLst>
                                  <p:childTnLst>
                                    <p:set>
                                      <p:cBhvr>
                                        <p:cTn id="44" dur="1" fill="hold">
                                          <p:stCondLst>
                                            <p:cond delay="0"/>
                                          </p:stCondLst>
                                        </p:cTn>
                                        <p:tgtEl>
                                          <p:spTgt spid="1055"/>
                                        </p:tgtEl>
                                        <p:attrNameLst>
                                          <p:attrName>style.visibility</p:attrName>
                                        </p:attrNameLst>
                                      </p:cBhvr>
                                      <p:to>
                                        <p:strVal val="visible"/>
                                      </p:to>
                                    </p:set>
                                  </p:childTnLst>
                                  <p:subTnLst>
                                    <p:audio>
                                      <p:cMediaNode vol="100000">
                                        <p:cTn display="0" masterRel="sameClick">
                                          <p:stCondLst>
                                            <p:cond evt="begin" delay="0">
                                              <p:tn val="43"/>
                                            </p:cond>
                                          </p:stCondLst>
                                          <p:endCondLst>
                                            <p:cond evt="onStopAudio" delay="0">
                                              <p:tgtEl>
                                                <p:sldTgt/>
                                              </p:tgtEl>
                                            </p:cond>
                                          </p:endCondLst>
                                        </p:cTn>
                                        <p:tgtEl>
                                          <p:sndTgt r:embed="rId5" name="Windows Notify System Generic.wav"/>
                                        </p:tgtEl>
                                      </p:cMediaNode>
                                    </p:audio>
                                  </p:subTnLst>
                                </p:cTn>
                              </p:par>
                              <p:par>
                                <p:cTn id="45" presetID="1" presetClass="entr" presetSubtype="0" fill="hold" nodeType="withEffect">
                                  <p:stCondLst>
                                    <p:cond delay="19100"/>
                                  </p:stCondLst>
                                  <p:childTnLst>
                                    <p:set>
                                      <p:cBhvr>
                                        <p:cTn id="46" dur="1" fill="hold">
                                          <p:stCondLst>
                                            <p:cond delay="0"/>
                                          </p:stCondLst>
                                        </p:cTn>
                                        <p:tgtEl>
                                          <p:spTgt spid="1075"/>
                                        </p:tgtEl>
                                        <p:attrNameLst>
                                          <p:attrName>style.visibility</p:attrName>
                                        </p:attrNameLst>
                                      </p:cBhvr>
                                      <p:to>
                                        <p:strVal val="visible"/>
                                      </p:to>
                                    </p:set>
                                  </p:childTnLst>
                                  <p:subTnLst>
                                    <p:audio>
                                      <p:cMediaNode vol="100000">
                                        <p:cTn display="0" masterRel="sameClick">
                                          <p:stCondLst>
                                            <p:cond evt="begin" delay="0">
                                              <p:tn val="45"/>
                                            </p:cond>
                                          </p:stCondLst>
                                          <p:endCondLst>
                                            <p:cond evt="onStopAudio" delay="0">
                                              <p:tgtEl>
                                                <p:sldTgt/>
                                              </p:tgtEl>
                                            </p:cond>
                                          </p:endCondLst>
                                        </p:cTn>
                                        <p:tgtEl>
                                          <p:sndTgt r:embed="rId4" name="Windows Critical Stop.wav"/>
                                        </p:tgtEl>
                                      </p:cMediaNode>
                                    </p:audio>
                                  </p:subTnLst>
                                </p:cTn>
                              </p:par>
                              <p:par>
                                <p:cTn id="47" presetID="1" presetClass="entr" presetSubtype="0" fill="hold" nodeType="withEffect">
                                  <p:stCondLst>
                                    <p:cond delay="19800"/>
                                  </p:stCondLst>
                                  <p:childTnLst>
                                    <p:set>
                                      <p:cBhvr>
                                        <p:cTn id="48" dur="1" fill="hold">
                                          <p:stCondLst>
                                            <p:cond delay="0"/>
                                          </p:stCondLst>
                                        </p:cTn>
                                        <p:tgtEl>
                                          <p:spTgt spid="1095"/>
                                        </p:tgtEl>
                                        <p:attrNameLst>
                                          <p:attrName>style.visibility</p:attrName>
                                        </p:attrNameLst>
                                      </p:cBhvr>
                                      <p:to>
                                        <p:strVal val="visible"/>
                                      </p:to>
                                    </p:set>
                                  </p:childTnLst>
                                  <p:subTnLst>
                                    <p:audio>
                                      <p:cMediaNode vol="100000">
                                        <p:cTn display="0" masterRel="sameClick">
                                          <p:stCondLst>
                                            <p:cond evt="begin" delay="0">
                                              <p:tn val="47"/>
                                            </p:cond>
                                          </p:stCondLst>
                                          <p:endCondLst>
                                            <p:cond evt="onStopAudio" delay="0">
                                              <p:tgtEl>
                                                <p:sldTgt/>
                                              </p:tgtEl>
                                            </p:cond>
                                          </p:endCondLst>
                                        </p:cTn>
                                        <p:tgtEl>
                                          <p:sndTgt r:embed="rId4" name="Windows Critical Stop.wav"/>
                                        </p:tgtEl>
                                      </p:cMediaNode>
                                    </p:audio>
                                  </p:subTnLst>
                                </p:cTn>
                              </p:par>
                              <p:par>
                                <p:cTn id="49" presetID="1" presetClass="entr" presetSubtype="0" fill="hold" nodeType="withEffect">
                                  <p:stCondLst>
                                    <p:cond delay="20300"/>
                                  </p:stCondLst>
                                  <p:childTnLst>
                                    <p:set>
                                      <p:cBhvr>
                                        <p:cTn id="50" dur="1" fill="hold">
                                          <p:stCondLst>
                                            <p:cond delay="0"/>
                                          </p:stCondLst>
                                        </p:cTn>
                                        <p:tgtEl>
                                          <p:spTgt spid="1115"/>
                                        </p:tgtEl>
                                        <p:attrNameLst>
                                          <p:attrName>style.visibility</p:attrName>
                                        </p:attrNameLst>
                                      </p:cBhvr>
                                      <p:to>
                                        <p:strVal val="visible"/>
                                      </p:to>
                                    </p:set>
                                  </p:childTnLst>
                                  <p:subTnLst>
                                    <p:audio>
                                      <p:cMediaNode vol="100000">
                                        <p:cTn display="0" masterRel="sameClick">
                                          <p:stCondLst>
                                            <p:cond evt="begin" delay="0">
                                              <p:tn val="49"/>
                                            </p:cond>
                                          </p:stCondLst>
                                          <p:endCondLst>
                                            <p:cond evt="onStopAudio" delay="0">
                                              <p:tgtEl>
                                                <p:sldTgt/>
                                              </p:tgtEl>
                                            </p:cond>
                                          </p:endCondLst>
                                        </p:cTn>
                                        <p:tgtEl>
                                          <p:sndTgt r:embed="rId5" name="Windows Notify System Generic.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dvAuto="0"/>
      <p:bldP spid="8" grpId="1" build="allAtOnce"/>
      <p:bldP spid="9" grpId="0"/>
      <p:bldP spid="10"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prstClr val="black"/>
                <a:srgbClr val="EE0000">
                  <a:tint val="45000"/>
                  <a:satMod val="400000"/>
                </a:srgbClr>
              </a:duotone>
              <a:extLst>
                <a:ext uri="{BEBA8EAE-BF5A-486C-A8C5-ECC9F3942E4B}">
                  <a14:imgProps xmlns:a14="http://schemas.microsoft.com/office/drawing/2010/main">
                    <a14:imgLayer r:embed="rId4">
                      <a14:imgEffect>
                        <a14:artisticGlass/>
                      </a14:imgEffect>
                      <a14:imgEffect>
                        <a14:sharpenSoften amount="50000"/>
                      </a14:imgEffect>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670840"/>
            <a:ext cx="8194629" cy="29661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Staff training programs on emerging threats.</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Adoption of a Bring Your Own Device (BYOD) Policy.</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Enhanced network monitoring for IoT devices.</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Regular audits and updates to cybersecurity policies.</a:t>
            </a:r>
            <a:endParaRPr lang="en-AU" i="1"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prstClr val="black"/>
                <a:srgbClr val="EE0000">
                  <a:tint val="45000"/>
                  <a:satMod val="400000"/>
                </a:srgbClr>
              </a:duotone>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Recommendations for Improvement</a:t>
            </a:r>
            <a:endParaRPr lang="en-AU"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296040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65CF-7BDC-4243-4A4B-F9040A6D044D}"/>
              </a:ext>
            </a:extLst>
          </p:cNvPr>
          <p:cNvSpPr>
            <a:spLocks noGrp="1"/>
          </p:cNvSpPr>
          <p:nvPr>
            <p:ph type="title"/>
          </p:nvPr>
        </p:nvSpPr>
        <p:spPr>
          <a:xfrm>
            <a:off x="172572" y="5980155"/>
            <a:ext cx="11301984" cy="2800350"/>
          </a:xfrm>
        </p:spPr>
        <p:txBody>
          <a:bodyPr>
            <a:normAutofit/>
          </a:bodyPr>
          <a:lstStyle/>
          <a:p>
            <a:pPr>
              <a:lnSpc>
                <a:spcPct val="150000"/>
              </a:lnSpc>
            </a:pPr>
            <a:r>
              <a:rPr lang="en-US" dirty="0"/>
              <a:t>Cybersecurity Response Plan 2024</a:t>
            </a:r>
            <a:endParaRPr lang="en-AU" dirty="0"/>
          </a:p>
        </p:txBody>
      </p:sp>
      <p:sp>
        <p:nvSpPr>
          <p:cNvPr id="3" name="Content Placeholder 2">
            <a:extLst>
              <a:ext uri="{FF2B5EF4-FFF2-40B4-BE49-F238E27FC236}">
                <a16:creationId xmlns:a16="http://schemas.microsoft.com/office/drawing/2014/main" id="{8373E67D-A0F7-F71E-56CC-8230F6FC028B}"/>
              </a:ext>
            </a:extLst>
          </p:cNvPr>
          <p:cNvSpPr>
            <a:spLocks noGrp="1"/>
          </p:cNvSpPr>
          <p:nvPr>
            <p:ph idx="1"/>
          </p:nvPr>
        </p:nvSpPr>
        <p:spPr>
          <a:xfrm>
            <a:off x="469794" y="1987298"/>
            <a:ext cx="11293200" cy="3956300"/>
          </a:xfrm>
          <a:solidFill>
            <a:schemeClr val="tx1">
              <a:lumMod val="85000"/>
            </a:schemeClr>
          </a:solidFill>
        </p:spPr>
        <p:txBody>
          <a:bodyPr anchor="t">
            <a:normAutofit/>
          </a:bodyPr>
          <a:lstStyle/>
          <a:p>
            <a:pPr lvl="1">
              <a:lnSpc>
                <a:spcPct val="200000"/>
              </a:lnSpc>
              <a:buFont typeface="Courier New" panose="02070309020205020404" pitchFamily="49" charset="0"/>
              <a:buChar char="o"/>
            </a:pPr>
            <a:r>
              <a:rPr lang="en-US" sz="2000" dirty="0">
                <a:solidFill>
                  <a:srgbClr val="000000"/>
                </a:solidFill>
                <a:latin typeface="Courier New" panose="02070309020205020404" pitchFamily="49" charset="0"/>
                <a:cs typeface="Courier New" panose="02070309020205020404" pitchFamily="49" charset="0"/>
              </a:rPr>
              <a:t> Triad Security faces evolving cybersecurity risks.</a:t>
            </a:r>
          </a:p>
          <a:p>
            <a:pPr lvl="1">
              <a:lnSpc>
                <a:spcPct val="200000"/>
              </a:lnSpc>
              <a:buFont typeface="Courier New" panose="02070309020205020404" pitchFamily="49" charset="0"/>
              <a:buChar char="o"/>
            </a:pPr>
            <a:r>
              <a:rPr lang="en-US" sz="2000" dirty="0">
                <a:solidFill>
                  <a:srgbClr val="000000"/>
                </a:solidFill>
                <a:latin typeface="Courier New" panose="02070309020205020404" pitchFamily="49" charset="0"/>
                <a:cs typeface="Courier New" panose="02070309020205020404" pitchFamily="49" charset="0"/>
              </a:rPr>
              <a:t>Updated policies like </a:t>
            </a:r>
            <a:r>
              <a:rPr lang="en-US" sz="2000" b="1" dirty="0">
                <a:solidFill>
                  <a:srgbClr val="000000"/>
                </a:solidFill>
                <a:latin typeface="Courier New" panose="02070309020205020404" pitchFamily="49" charset="0"/>
                <a:cs typeface="Courier New" panose="02070309020205020404" pitchFamily="49" charset="0"/>
              </a:rPr>
              <a:t>Password Protection</a:t>
            </a:r>
            <a:r>
              <a:rPr lang="en-US" sz="2000" dirty="0">
                <a:solidFill>
                  <a:srgbClr val="000000"/>
                </a:solidFill>
                <a:latin typeface="Courier New" panose="02070309020205020404" pitchFamily="49" charset="0"/>
                <a:cs typeface="Courier New" panose="02070309020205020404" pitchFamily="49" charset="0"/>
              </a:rPr>
              <a:t> and </a:t>
            </a:r>
            <a:r>
              <a:rPr lang="en-US" sz="2000" b="1" dirty="0">
                <a:solidFill>
                  <a:srgbClr val="000000"/>
                </a:solidFill>
                <a:latin typeface="Courier New" panose="02070309020205020404" pitchFamily="49" charset="0"/>
                <a:cs typeface="Courier New" panose="02070309020205020404" pitchFamily="49" charset="0"/>
              </a:rPr>
              <a:t>Data Protection</a:t>
            </a:r>
            <a:r>
              <a:rPr lang="en-US" sz="2000" dirty="0">
                <a:solidFill>
                  <a:srgbClr val="000000"/>
                </a:solidFill>
                <a:latin typeface="Courier New" panose="02070309020205020404" pitchFamily="49" charset="0"/>
                <a:cs typeface="Courier New" panose="02070309020205020404" pitchFamily="49" charset="0"/>
              </a:rPr>
              <a:t> will enhance security.</a:t>
            </a:r>
          </a:p>
          <a:p>
            <a:pPr lvl="1">
              <a:lnSpc>
                <a:spcPct val="200000"/>
              </a:lnSpc>
              <a:buFont typeface="Courier New" panose="02070309020205020404" pitchFamily="49" charset="0"/>
              <a:buChar char="o"/>
            </a:pPr>
            <a:r>
              <a:rPr lang="en-US" sz="2000" dirty="0">
                <a:solidFill>
                  <a:srgbClr val="000000"/>
                </a:solidFill>
                <a:latin typeface="Courier New" panose="02070309020205020404" pitchFamily="49" charset="0"/>
                <a:cs typeface="Courier New" panose="02070309020205020404" pitchFamily="49" charset="0"/>
              </a:rPr>
              <a:t>Ongoing training and audits are key to maintaining a strong cybersecurity stance.    </a:t>
            </a:r>
          </a:p>
          <a:p>
            <a:pPr lvl="1">
              <a:lnSpc>
                <a:spcPct val="200000"/>
              </a:lnSpc>
              <a:buFont typeface="Courier New" panose="02070309020205020404" pitchFamily="49" charset="0"/>
              <a:buChar char="o"/>
            </a:pPr>
            <a:r>
              <a:rPr lang="en-US" sz="2000" dirty="0">
                <a:solidFill>
                  <a:srgbClr val="000000"/>
                </a:solidFill>
                <a:latin typeface="Courier New" panose="02070309020205020404" pitchFamily="49" charset="0"/>
                <a:cs typeface="Courier New" panose="02070309020205020404" pitchFamily="49" charset="0"/>
              </a:rPr>
              <a:t>Questions and discussion.</a:t>
            </a:r>
            <a:endParaRPr lang="en-AU" sz="1600" dirty="0">
              <a:solidFill>
                <a:srgbClr val="000000"/>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58F493ED-F1AD-E102-57F7-92A5225EC5ED}"/>
              </a:ext>
            </a:extLst>
          </p:cNvPr>
          <p:cNvSpPr txBox="1"/>
          <p:nvPr/>
        </p:nvSpPr>
        <p:spPr>
          <a:xfrm flipH="1">
            <a:off x="5772150" y="5156887"/>
            <a:ext cx="6038850" cy="1472510"/>
          </a:xfrm>
          <a:prstGeom prst="snip1Rect">
            <a:avLst>
              <a:gd name="adj" fmla="val 20264"/>
            </a:avLst>
          </a:prstGeom>
          <a:solidFill>
            <a:schemeClr val="bg2">
              <a:lumMod val="75000"/>
              <a:lumOff val="25000"/>
            </a:schemeClr>
          </a:solidFill>
          <a:ln w="76200">
            <a:solidFill>
              <a:schemeClr val="bg2">
                <a:lumMod val="75000"/>
                <a:lumOff val="25000"/>
              </a:schemeClr>
            </a:solidFill>
          </a:ln>
          <a:effectLst>
            <a:glow>
              <a:schemeClr val="accent1">
                <a:alpha val="40000"/>
              </a:schemeClr>
            </a:glow>
            <a:outerShdw blurRad="50800" dir="5400000" algn="ctr" rotWithShape="0">
              <a:srgbClr val="000000">
                <a:alpha val="43137"/>
              </a:srgbClr>
            </a:outerShdw>
            <a:softEdge rad="0"/>
          </a:effectLst>
        </p:spPr>
        <p:txBody>
          <a:bodyPr wrap="square" lIns="0" tIns="0" rIns="0" bIns="0" rtlCol="0" anchor="ctr">
            <a:noAutofit/>
          </a:bodyPr>
          <a:lstStyle/>
          <a:p>
            <a:pPr algn="r"/>
            <a:r>
              <a:rPr lang="en-US" sz="8800" dirty="0">
                <a:ln w="0">
                  <a:solidFill>
                    <a:schemeClr val="tx1">
                      <a:lumMod val="95000"/>
                    </a:schemeClr>
                  </a:solidFill>
                </a:ln>
                <a:solidFill>
                  <a:schemeClr val="tx1"/>
                </a:solidFill>
                <a:effectLst>
                  <a:outerShdw blurRad="38100" dist="19050" dir="2700000" algn="tl" rotWithShape="0">
                    <a:schemeClr val="dk1">
                      <a:alpha val="40000"/>
                    </a:schemeClr>
                  </a:outerShdw>
                </a:effectLst>
                <a:highlight>
                  <a:srgbClr val="C40000"/>
                </a:highlight>
              </a:rPr>
              <a:t>Triad</a:t>
            </a:r>
            <a:r>
              <a:rPr lang="en-US" sz="6600" dirty="0">
                <a:ln w="0">
                  <a:solidFill>
                    <a:schemeClr val="tx1">
                      <a:lumMod val="95000"/>
                    </a:schemeClr>
                  </a:solidFill>
                </a:ln>
                <a:solidFill>
                  <a:schemeClr val="tx1"/>
                </a:solidFill>
                <a:effectLst>
                  <a:outerShdw blurRad="38100" dist="19050" dir="2700000" algn="tl" rotWithShape="0">
                    <a:schemeClr val="dk1">
                      <a:alpha val="40000"/>
                    </a:schemeClr>
                  </a:outerShdw>
                </a:effectLst>
                <a:highlight>
                  <a:srgbClr val="C40000"/>
                </a:highlight>
              </a:rPr>
              <a:t> Security </a:t>
            </a:r>
            <a:endParaRPr lang="en-AU" sz="6600" dirty="0"/>
          </a:p>
        </p:txBody>
      </p:sp>
      <p:cxnSp>
        <p:nvCxnSpPr>
          <p:cNvPr id="6" name="Straight Connector 5">
            <a:extLst>
              <a:ext uri="{FF2B5EF4-FFF2-40B4-BE49-F238E27FC236}">
                <a16:creationId xmlns:a16="http://schemas.microsoft.com/office/drawing/2014/main" id="{D24D6ABB-6939-D5BE-BC12-24395AE0D51C}"/>
              </a:ext>
            </a:extLst>
          </p:cNvPr>
          <p:cNvCxnSpPr>
            <a:cxnSpLocks/>
          </p:cNvCxnSpPr>
          <p:nvPr/>
        </p:nvCxnSpPr>
        <p:spPr>
          <a:xfrm flipH="1">
            <a:off x="450744" y="1765728"/>
            <a:ext cx="11301984" cy="0"/>
          </a:xfrm>
          <a:prstGeom prst="line">
            <a:avLst/>
          </a:prstGeom>
          <a:ln w="76200" cap="rnd">
            <a:solidFill>
              <a:srgbClr val="FF0000"/>
            </a:solidFill>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B3C2DD7-6844-D534-6B33-393D7DF685DD}"/>
              </a:ext>
            </a:extLst>
          </p:cNvPr>
          <p:cNvSpPr txBox="1"/>
          <p:nvPr/>
        </p:nvSpPr>
        <p:spPr>
          <a:xfrm>
            <a:off x="450744" y="565399"/>
            <a:ext cx="11435334" cy="1200329"/>
          </a:xfrm>
          <a:prstGeom prst="rect">
            <a:avLst/>
          </a:prstGeom>
          <a:noFill/>
        </p:spPr>
        <p:txBody>
          <a:bodyPr wrap="square" rtlCol="0">
            <a:spAutoFit/>
          </a:bodyPr>
          <a:lstStyle/>
          <a:p>
            <a:pPr algn="ctr"/>
            <a:r>
              <a:rPr lang="en-US" sz="7200" b="1" dirty="0">
                <a:ln w="9525">
                  <a:solidFill>
                    <a:schemeClr val="bg1"/>
                  </a:solidFill>
                  <a:prstDash val="solid"/>
                </a:ln>
                <a:effectLst>
                  <a:outerShdw blurRad="12700" dist="38100" dir="2700000" algn="tl" rotWithShape="0">
                    <a:schemeClr val="bg1">
                      <a:lumMod val="50000"/>
                    </a:schemeClr>
                  </a:outerShdw>
                </a:effectLst>
              </a:rPr>
              <a:t>Conclusion</a:t>
            </a:r>
            <a:endParaRPr lang="en-AU" sz="7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81081769"/>
      </p:ext>
    </p:extLst>
  </p:cSld>
  <p:clrMapOvr>
    <a:masterClrMapping/>
  </p:clrMapOvr>
  <mc:AlternateContent xmlns:mc="http://schemas.openxmlformats.org/markup-compatibility/2006">
    <mc:Choice xmlns:p14="http://schemas.microsoft.com/office/powerpoint/2010/main" Requires="p14">
      <p:transition spd="slow" p14:dur="1200" advTm="10000">
        <p:dissolve/>
        <p:sndAc>
          <p:stSnd>
            <p:snd r:embed="rId3" name="notify.wav"/>
          </p:stSnd>
        </p:sndAc>
      </p:transition>
    </mc:Choice>
    <mc:Fallback>
      <p:transition spd="slow" advTm="10000">
        <p:dissolve/>
        <p:sndAc>
          <p:stSnd>
            <p:snd r:embed="rId3" name="notify.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65CF-7BDC-4243-4A4B-F9040A6D044D}"/>
              </a:ext>
            </a:extLst>
          </p:cNvPr>
          <p:cNvSpPr>
            <a:spLocks noGrp="1"/>
          </p:cNvSpPr>
          <p:nvPr>
            <p:ph type="title"/>
          </p:nvPr>
        </p:nvSpPr>
        <p:spPr>
          <a:xfrm>
            <a:off x="448056" y="228600"/>
            <a:ext cx="11301984" cy="2800350"/>
          </a:xfrm>
        </p:spPr>
        <p:txBody>
          <a:bodyPr>
            <a:normAutofit/>
          </a:bodyPr>
          <a:lstStyle/>
          <a:p>
            <a:pPr algn="r">
              <a:lnSpc>
                <a:spcPct val="150000"/>
              </a:lnSpc>
            </a:pPr>
            <a:br>
              <a:rPr lang="en-US" sz="4800" b="1" dirty="0">
                <a:ln w="22225">
                  <a:solidFill>
                    <a:schemeClr val="accent2"/>
                  </a:solidFill>
                  <a:prstDash val="solid"/>
                </a:ln>
                <a:solidFill>
                  <a:schemeClr val="accent2">
                    <a:lumMod val="40000"/>
                    <a:lumOff val="60000"/>
                  </a:schemeClr>
                </a:solidFill>
                <a:highlight>
                  <a:srgbClr val="C40000"/>
                </a:highlight>
              </a:rPr>
            </a:br>
            <a:r>
              <a:rPr lang="en-US" sz="4800" dirty="0"/>
              <a:t>Cybersecurity Response Plan 2024</a:t>
            </a:r>
            <a:endParaRPr lang="en-AU" sz="4800" dirty="0"/>
          </a:p>
        </p:txBody>
      </p:sp>
      <p:sp>
        <p:nvSpPr>
          <p:cNvPr id="3" name="Content Placeholder 2">
            <a:extLst>
              <a:ext uri="{FF2B5EF4-FFF2-40B4-BE49-F238E27FC236}">
                <a16:creationId xmlns:a16="http://schemas.microsoft.com/office/drawing/2014/main" id="{8373E67D-A0F7-F71E-56CC-8230F6FC028B}"/>
              </a:ext>
            </a:extLst>
          </p:cNvPr>
          <p:cNvSpPr>
            <a:spLocks noGrp="1"/>
          </p:cNvSpPr>
          <p:nvPr>
            <p:ph idx="1"/>
          </p:nvPr>
        </p:nvSpPr>
        <p:spPr>
          <a:xfrm>
            <a:off x="450744" y="3028949"/>
            <a:ext cx="11293200" cy="3201945"/>
          </a:xfrm>
          <a:solidFill>
            <a:schemeClr val="tx1">
              <a:lumMod val="85000"/>
            </a:schemeClr>
          </a:solidFill>
        </p:spPr>
        <p:txBody>
          <a:bodyPr anchor="t">
            <a:normAutofit/>
          </a:bodyPr>
          <a:lstStyle/>
          <a:p>
            <a:pPr marL="1944" indent="0">
              <a:lnSpc>
                <a:spcPct val="200000"/>
              </a:lnSpc>
              <a:buNone/>
            </a:pPr>
            <a:r>
              <a:rPr lang="en-US" sz="3200" b="1" dirty="0">
                <a:solidFill>
                  <a:srgbClr val="000000"/>
                </a:solidFill>
                <a:latin typeface="Courier New" panose="02070309020205020404" pitchFamily="49" charset="0"/>
                <a:cs typeface="Courier New" panose="02070309020205020404" pitchFamily="49" charset="0"/>
              </a:rPr>
              <a:t> Presenter: </a:t>
            </a:r>
            <a:r>
              <a:rPr lang="en-US" sz="2400" b="1" dirty="0">
                <a:solidFill>
                  <a:srgbClr val="000000"/>
                </a:solidFill>
                <a:latin typeface="Courier New" panose="02070309020205020404" pitchFamily="49" charset="0"/>
                <a:cs typeface="Courier New" panose="02070309020205020404" pitchFamily="49" charset="0"/>
              </a:rPr>
              <a:t>Nathan Bransby(Senior IT &amp; Policy Developer)</a:t>
            </a:r>
          </a:p>
          <a:p>
            <a:pPr marL="1944" indent="0">
              <a:lnSpc>
                <a:spcPct val="100000"/>
              </a:lnSpc>
              <a:buNone/>
            </a:pPr>
            <a:r>
              <a:rPr lang="en-US" sz="3200" b="1" dirty="0">
                <a:solidFill>
                  <a:srgbClr val="000000"/>
                </a:solidFill>
                <a:latin typeface="Courier New" panose="02070309020205020404" pitchFamily="49" charset="0"/>
                <a:cs typeface="Courier New" panose="02070309020205020404" pitchFamily="49" charset="0"/>
              </a:rPr>
              <a:t> Date:		 </a:t>
            </a:r>
            <a:r>
              <a:rPr lang="en-US" sz="2400" b="1" dirty="0">
                <a:solidFill>
                  <a:srgbClr val="000000"/>
                </a:solidFill>
                <a:latin typeface="Courier New" panose="02070309020205020404" pitchFamily="49" charset="0"/>
                <a:cs typeface="Courier New" panose="02070309020205020404" pitchFamily="49" charset="0"/>
              </a:rPr>
              <a:t>18</a:t>
            </a:r>
            <a:r>
              <a:rPr lang="en-US" sz="2400" b="1" baseline="30000" dirty="0">
                <a:solidFill>
                  <a:srgbClr val="000000"/>
                </a:solidFill>
                <a:latin typeface="Courier New" panose="02070309020205020404" pitchFamily="49" charset="0"/>
                <a:cs typeface="Courier New" panose="02070309020205020404" pitchFamily="49" charset="0"/>
              </a:rPr>
              <a:t>th</a:t>
            </a:r>
            <a:r>
              <a:rPr lang="en-US" sz="2400" b="1" dirty="0">
                <a:solidFill>
                  <a:srgbClr val="000000"/>
                </a:solidFill>
                <a:latin typeface="Courier New" panose="02070309020205020404" pitchFamily="49" charset="0"/>
                <a:cs typeface="Courier New" panose="02070309020205020404" pitchFamily="49" charset="0"/>
              </a:rPr>
              <a:t> September 2024</a:t>
            </a:r>
            <a:endParaRPr lang="en-AU" sz="2400" b="1" dirty="0">
              <a:solidFill>
                <a:srgbClr val="000000"/>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58F493ED-F1AD-E102-57F7-92A5225EC5ED}"/>
              </a:ext>
            </a:extLst>
          </p:cNvPr>
          <p:cNvSpPr txBox="1"/>
          <p:nvPr/>
        </p:nvSpPr>
        <p:spPr>
          <a:xfrm flipH="1">
            <a:off x="7296150" y="627105"/>
            <a:ext cx="4453890" cy="896895"/>
          </a:xfrm>
          <a:prstGeom prst="snip1Rect">
            <a:avLst>
              <a:gd name="adj" fmla="val 20264"/>
            </a:avLst>
          </a:prstGeom>
          <a:solidFill>
            <a:schemeClr val="bg2">
              <a:lumMod val="75000"/>
              <a:lumOff val="25000"/>
            </a:schemeClr>
          </a:solidFill>
          <a:ln w="76200">
            <a:solidFill>
              <a:schemeClr val="bg2">
                <a:lumMod val="75000"/>
                <a:lumOff val="25000"/>
              </a:schemeClr>
            </a:solidFill>
          </a:ln>
          <a:effectLst>
            <a:glow>
              <a:schemeClr val="accent1">
                <a:alpha val="40000"/>
              </a:schemeClr>
            </a:glow>
            <a:outerShdw blurRad="50800" dir="5400000" algn="ctr" rotWithShape="0">
              <a:srgbClr val="000000">
                <a:alpha val="43137"/>
              </a:srgbClr>
            </a:outerShdw>
            <a:softEdge rad="0"/>
          </a:effectLst>
        </p:spPr>
        <p:txBody>
          <a:bodyPr wrap="square" lIns="0" tIns="0" rIns="0" bIns="0" rtlCol="0" anchor="ctr">
            <a:noAutofit/>
          </a:bodyPr>
          <a:lstStyle/>
          <a:p>
            <a:pPr algn="r"/>
            <a:r>
              <a:rPr lang="en-US" sz="5400" dirty="0">
                <a:ln w="0">
                  <a:solidFill>
                    <a:schemeClr val="tx1">
                      <a:lumMod val="95000"/>
                    </a:schemeClr>
                  </a:solidFill>
                </a:ln>
                <a:solidFill>
                  <a:schemeClr val="tx1"/>
                </a:solidFill>
                <a:effectLst>
                  <a:outerShdw blurRad="38100" dist="19050" dir="2700000" algn="tl" rotWithShape="0">
                    <a:schemeClr val="dk1">
                      <a:alpha val="40000"/>
                    </a:schemeClr>
                  </a:outerShdw>
                </a:effectLst>
                <a:highlight>
                  <a:srgbClr val="C40000"/>
                </a:highlight>
              </a:rPr>
              <a:t>Triad Security </a:t>
            </a:r>
            <a:endParaRPr lang="en-AU" sz="5400" dirty="0"/>
          </a:p>
        </p:txBody>
      </p:sp>
      <p:cxnSp>
        <p:nvCxnSpPr>
          <p:cNvPr id="6" name="Straight Connector 5">
            <a:extLst>
              <a:ext uri="{FF2B5EF4-FFF2-40B4-BE49-F238E27FC236}">
                <a16:creationId xmlns:a16="http://schemas.microsoft.com/office/drawing/2014/main" id="{D24D6ABB-6939-D5BE-BC12-24395AE0D51C}"/>
              </a:ext>
            </a:extLst>
          </p:cNvPr>
          <p:cNvCxnSpPr>
            <a:cxnSpLocks/>
          </p:cNvCxnSpPr>
          <p:nvPr/>
        </p:nvCxnSpPr>
        <p:spPr>
          <a:xfrm flipH="1">
            <a:off x="450744" y="2630445"/>
            <a:ext cx="11301984" cy="0"/>
          </a:xfrm>
          <a:prstGeom prst="line">
            <a:avLst/>
          </a:prstGeom>
          <a:ln w="76200" cap="rnd">
            <a:solidFill>
              <a:srgbClr val="FF0000"/>
            </a:solidFill>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65065"/>
      </p:ext>
    </p:extLst>
  </p:cSld>
  <p:clrMapOvr>
    <a:masterClrMapping/>
  </p:clrMapOvr>
  <mc:AlternateContent xmlns:mc="http://schemas.openxmlformats.org/markup-compatibility/2006">
    <mc:Choice xmlns:p14="http://schemas.microsoft.com/office/powerpoint/2010/main" Requires="p14">
      <p:transition spd="slow" p14:dur="1200" advTm="10000">
        <p:dissolve/>
        <p:sndAc>
          <p:stSnd>
            <p:snd r:embed="rId3" name="notify.wav"/>
          </p:stSnd>
        </p:sndAc>
      </p:transition>
    </mc:Choice>
    <mc:Fallback>
      <p:transition spd="slow" advTm="10000">
        <p:dissolve/>
        <p:sndAc>
          <p:stSnd>
            <p:snd r:embed="rId3" name="notify.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6" name="Rectangle: Diagonal Corners Rounded 5">
            <a:extLst>
              <a:ext uri="{FF2B5EF4-FFF2-40B4-BE49-F238E27FC236}">
                <a16:creationId xmlns:a16="http://schemas.microsoft.com/office/drawing/2014/main" id="{2B7FE198-2EA3-5206-5F1E-AD6A578761C3}"/>
              </a:ext>
            </a:extLst>
          </p:cNvPr>
          <p:cNvSpPr/>
          <p:nvPr/>
        </p:nvSpPr>
        <p:spPr>
          <a:xfrm>
            <a:off x="190501" y="552451"/>
            <a:ext cx="11777730" cy="6156428"/>
          </a:xfrm>
          <a:prstGeom prst="round2DiagRect">
            <a:avLst/>
          </a:prstGeom>
          <a:blipFill>
            <a:blip r:embed="rId3">
              <a:duotone>
                <a:prstClr val="black"/>
                <a:schemeClr val="accent2">
                  <a:tint val="45000"/>
                  <a:satMod val="400000"/>
                </a:schemeClr>
              </a:duotone>
              <a:extLst>
                <a:ext uri="{837473B0-CC2E-450A-ABE3-18F120FF3D39}">
                  <a1611:picAttrSrcUrl xmlns:a1611="http://schemas.microsoft.com/office/drawing/2016/11/main" r:id="rId4"/>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BCA4540B-566B-6D70-B8E0-872CB0E6CC76}"/>
              </a:ext>
            </a:extLst>
          </p:cNvPr>
          <p:cNvSpPr/>
          <p:nvPr/>
        </p:nvSpPr>
        <p:spPr>
          <a:xfrm>
            <a:off x="392585" y="809018"/>
            <a:ext cx="11402109"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TextBox 15">
            <a:extLst>
              <a:ext uri="{FF2B5EF4-FFF2-40B4-BE49-F238E27FC236}">
                <a16:creationId xmlns:a16="http://schemas.microsoft.com/office/drawing/2014/main" id="{854822DF-F5DD-183A-9CBD-60893C78B220}"/>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3" name="Graphic 11" descr="Lock with solid fill">
            <a:extLst>
              <a:ext uri="{FF2B5EF4-FFF2-40B4-BE49-F238E27FC236}">
                <a16:creationId xmlns:a16="http://schemas.microsoft.com/office/drawing/2014/main" id="{0976948B-00CF-DB04-9DEC-4006367F9433}"/>
              </a:ext>
            </a:extLst>
          </p:cNvPr>
          <p:cNvSpPr/>
          <p:nvPr/>
        </p:nvSpPr>
        <p:spPr>
          <a:xfrm>
            <a:off x="8476132" y="2666943"/>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5">
              <a:duotone>
                <a:prstClr val="black"/>
                <a:schemeClr val="accent2">
                  <a:tint val="45000"/>
                  <a:satMod val="400000"/>
                </a:schemeClr>
              </a:duotone>
              <a:alphaModFix/>
              <a:extLst>
                <a:ext uri="{BEBA8EAE-BF5A-486C-A8C5-ECC9F3942E4B}">
                  <a14:imgProps xmlns:a14="http://schemas.microsoft.com/office/drawing/2010/main">
                    <a14:imgLayer r:embed="rId6">
                      <a14:imgEffect>
                        <a14:colorTemperature colorTemp="1500"/>
                      </a14:imgEffect>
                      <a14:imgEffect>
                        <a14:saturation sat="340000"/>
                      </a14:imgEffect>
                      <a14:imgEffect>
                        <a14:brightnessContrast contrast="27000"/>
                      </a14:imgEffect>
                    </a14:imgLayer>
                  </a14:imgProps>
                </a:ext>
                <a:ext uri="{837473B0-CC2E-450A-ABE3-18F120FF3D39}">
                  <a1611:picAttrSrcUrl xmlns:a1611="http://schemas.microsoft.com/office/drawing/2016/11/main" r:id="rId4"/>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a:p>
        </p:txBody>
      </p:sp>
      <p:sp>
        <p:nvSpPr>
          <p:cNvPr id="14" name="Rectangle: Single Corner Rounded 13">
            <a:extLst>
              <a:ext uri="{FF2B5EF4-FFF2-40B4-BE49-F238E27FC236}">
                <a16:creationId xmlns:a16="http://schemas.microsoft.com/office/drawing/2014/main" id="{104E5A56-D153-2F21-C3A5-136BB22524C7}"/>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Rounded Corners 14">
            <a:extLst>
              <a:ext uri="{FF2B5EF4-FFF2-40B4-BE49-F238E27FC236}">
                <a16:creationId xmlns:a16="http://schemas.microsoft.com/office/drawing/2014/main" id="{8AD45645-3C92-548E-7029-08716695286A}"/>
              </a:ext>
            </a:extLst>
          </p:cNvPr>
          <p:cNvSpPr/>
          <p:nvPr/>
        </p:nvSpPr>
        <p:spPr>
          <a:xfrm>
            <a:off x="1333983" y="1183376"/>
            <a:ext cx="100198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Introduction</a:t>
            </a:r>
            <a:endParaRPr lang="en-AU"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
        <p:nvSpPr>
          <p:cNvPr id="18" name="TextBox 17">
            <a:extLst>
              <a:ext uri="{FF2B5EF4-FFF2-40B4-BE49-F238E27FC236}">
                <a16:creationId xmlns:a16="http://schemas.microsoft.com/office/drawing/2014/main" id="{6E814A5B-9821-5B67-783D-57ED65A58F4B}"/>
              </a:ext>
            </a:extLst>
          </p:cNvPr>
          <p:cNvSpPr txBox="1"/>
          <p:nvPr/>
        </p:nvSpPr>
        <p:spPr>
          <a:xfrm>
            <a:off x="819149" y="2646831"/>
            <a:ext cx="10809787"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solidFill>
                  <a:schemeClr val="bg2"/>
                </a:solidFill>
                <a:latin typeface="Miriam Mono CLM" panose="02000503000000000000" pitchFamily="2" charset="-79"/>
                <a:cs typeface="Miriam Mono CLM" panose="02000503000000000000" pitchFamily="2" charset="-79"/>
              </a:rPr>
              <a:t>Cybersecurity has become a critical concern as digital threats evolve.    </a:t>
            </a:r>
          </a:p>
          <a:p>
            <a:pPr marL="285750" indent="-285750">
              <a:lnSpc>
                <a:spcPct val="200000"/>
              </a:lnSpc>
              <a:buFont typeface="Arial" panose="020B0604020202020204" pitchFamily="34" charset="0"/>
              <a:buChar char="•"/>
            </a:pPr>
            <a:r>
              <a:rPr lang="en-US" b="1" dirty="0">
                <a:solidFill>
                  <a:schemeClr val="bg2"/>
                </a:solidFill>
                <a:latin typeface="Miriam Mono CLM" panose="02000503000000000000" pitchFamily="2" charset="-79"/>
                <a:cs typeface="Miriam Mono CLM" panose="02000503000000000000" pitchFamily="2" charset="-79"/>
              </a:rPr>
              <a:t>Triad Security has faced multiple challenges, </a:t>
            </a:r>
            <a:br>
              <a:rPr lang="en-US" b="1" dirty="0">
                <a:solidFill>
                  <a:schemeClr val="bg2"/>
                </a:solidFill>
                <a:latin typeface="Miriam Mono CLM" panose="02000503000000000000" pitchFamily="2" charset="-79"/>
                <a:cs typeface="Miriam Mono CLM" panose="02000503000000000000" pitchFamily="2" charset="-79"/>
              </a:rPr>
            </a:br>
            <a:r>
              <a:rPr lang="en-US" b="1" dirty="0">
                <a:solidFill>
                  <a:schemeClr val="bg2"/>
                </a:solidFill>
                <a:latin typeface="Miriam Mono CLM" panose="02000503000000000000" pitchFamily="2" charset="-79"/>
                <a:cs typeface="Miriam Mono CLM" panose="02000503000000000000" pitchFamily="2" charset="-79"/>
              </a:rPr>
              <a:t>including phishing attacks, ransomware, and hacking.</a:t>
            </a:r>
          </a:p>
          <a:p>
            <a:pPr marL="285750" indent="-285750">
              <a:lnSpc>
                <a:spcPct val="200000"/>
              </a:lnSpc>
              <a:buFont typeface="Arial" panose="020B0604020202020204" pitchFamily="34" charset="0"/>
              <a:buChar char="•"/>
            </a:pPr>
            <a:r>
              <a:rPr lang="en-US" b="1" dirty="0">
                <a:solidFill>
                  <a:schemeClr val="bg2"/>
                </a:solidFill>
                <a:latin typeface="Miriam Mono CLM" panose="02000503000000000000" pitchFamily="2" charset="-79"/>
                <a:cs typeface="Miriam Mono CLM" panose="02000503000000000000" pitchFamily="2" charset="-79"/>
              </a:rPr>
              <a:t>This presentation provides insights into updated </a:t>
            </a:r>
            <a:br>
              <a:rPr lang="en-US" b="1" dirty="0">
                <a:solidFill>
                  <a:schemeClr val="bg2"/>
                </a:solidFill>
                <a:latin typeface="Miriam Mono CLM" panose="02000503000000000000" pitchFamily="2" charset="-79"/>
                <a:cs typeface="Miriam Mono CLM" panose="02000503000000000000" pitchFamily="2" charset="-79"/>
              </a:rPr>
            </a:br>
            <a:r>
              <a:rPr lang="en-US" b="1" dirty="0">
                <a:solidFill>
                  <a:schemeClr val="bg2"/>
                </a:solidFill>
                <a:latin typeface="Miriam Mono CLM" panose="02000503000000000000" pitchFamily="2" charset="-79"/>
                <a:cs typeface="Miriam Mono CLM" panose="02000503000000000000" pitchFamily="2" charset="-79"/>
              </a:rPr>
              <a:t>cybersecurity policies and strategies to mitigate </a:t>
            </a:r>
            <a:br>
              <a:rPr lang="en-US" b="1" dirty="0">
                <a:solidFill>
                  <a:schemeClr val="bg2"/>
                </a:solidFill>
                <a:latin typeface="Miriam Mono CLM" panose="02000503000000000000" pitchFamily="2" charset="-79"/>
                <a:cs typeface="Miriam Mono CLM" panose="02000503000000000000" pitchFamily="2" charset="-79"/>
              </a:rPr>
            </a:br>
            <a:r>
              <a:rPr lang="en-US" b="1" dirty="0">
                <a:solidFill>
                  <a:schemeClr val="bg2"/>
                </a:solidFill>
                <a:latin typeface="Miriam Mono CLM" panose="02000503000000000000" pitchFamily="2" charset="-79"/>
                <a:cs typeface="Miriam Mono CLM" panose="02000503000000000000" pitchFamily="2" charset="-79"/>
              </a:rPr>
              <a:t>these threats.</a:t>
            </a:r>
            <a:endParaRPr lang="en-AU" b="1" dirty="0">
              <a:solidFill>
                <a:schemeClr val="bg2"/>
              </a:solidFill>
              <a:latin typeface="Miriam Mono CLM" panose="02000503000000000000" pitchFamily="2" charset="-79"/>
              <a:cs typeface="Miriam Mono CLM" panose="02000503000000000000" pitchFamily="2" charset="-79"/>
            </a:endParaRPr>
          </a:p>
          <a:p>
            <a:endParaRPr lang="en-AU" dirty="0"/>
          </a:p>
        </p:txBody>
      </p:sp>
    </p:spTree>
    <p:extLst>
      <p:ext uri="{BB962C8B-B14F-4D97-AF65-F5344CB8AC3E}">
        <p14:creationId xmlns:p14="http://schemas.microsoft.com/office/powerpoint/2010/main" val="270812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9149" y="2646831"/>
            <a:ext cx="10809787" cy="29661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Phishing: </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Malicious emails tricking users into revealing </a:t>
            </a:r>
            <a:br>
              <a:rPr lang="en-US" dirty="0">
                <a:solidFill>
                  <a:schemeClr val="bg2"/>
                </a:solidFill>
                <a:latin typeface="Courier New" panose="02070309020205020404" pitchFamily="49" charset="0"/>
                <a:cs typeface="Courier New" panose="02070309020205020404" pitchFamily="49" charset="0"/>
              </a:rPr>
            </a:br>
            <a:r>
              <a:rPr lang="en-US" dirty="0">
                <a:solidFill>
                  <a:schemeClr val="bg2"/>
                </a:solidFill>
                <a:latin typeface="Courier New" panose="02070309020205020404" pitchFamily="49" charset="0"/>
                <a:cs typeface="Courier New" panose="02070309020205020404" pitchFamily="49" charset="0"/>
              </a:rPr>
              <a:t>personal </a:t>
            </a:r>
            <a:r>
              <a:rPr lang="en-US" b="1" dirty="0">
                <a:solidFill>
                  <a:schemeClr val="bg2"/>
                </a:solidFill>
                <a:latin typeface="Courier New" panose="02070309020205020404" pitchFamily="49" charset="0"/>
                <a:cs typeface="Courier New" panose="02070309020205020404" pitchFamily="49" charset="0"/>
              </a:rPr>
              <a:t>information.    </a:t>
            </a:r>
          </a:p>
          <a:p>
            <a:pPr marL="285750" indent="-285750">
              <a:lnSpc>
                <a:spcPct val="150000"/>
              </a:lnSpc>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Ransomware: </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Hackers encrypt data and demand ransom.    </a:t>
            </a:r>
          </a:p>
          <a:p>
            <a:pPr marL="285750" indent="-285750">
              <a:lnSpc>
                <a:spcPct val="150000"/>
              </a:lnSpc>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Hacking</a:t>
            </a:r>
            <a:r>
              <a:rPr lang="en-US" dirty="0">
                <a:solidFill>
                  <a:schemeClr val="bg2"/>
                </a:solidFill>
                <a:latin typeface="Courier New" panose="02070309020205020404" pitchFamily="49" charset="0"/>
                <a:cs typeface="Courier New" panose="02070309020205020404" pitchFamily="49" charset="0"/>
              </a:rPr>
              <a:t>: </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Unauthorised access to Triad's network and data.</a:t>
            </a:r>
            <a:endParaRPr lang="en-AU"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456872" y="2669996"/>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prstClr val="black"/>
                <a:srgbClr val="C90D0D">
                  <a:tint val="45000"/>
                  <a:satMod val="400000"/>
                </a:srgbClr>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Current Threats</a:t>
            </a:r>
            <a:endParaRPr lang="en-AU"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362042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extLst>
                <a:ext uri="{BEBA8EAE-BF5A-486C-A8C5-ECC9F3942E4B}">
                  <a14:imgProps xmlns:a14="http://schemas.microsoft.com/office/drawing/2010/main">
                    <a14:imgLayer r:embed="rId4">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457900"/>
            <a:ext cx="7810499" cy="36586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Phishing: </a:t>
            </a:r>
            <a:endParaRPr lang="en-US" b="0" i="0" dirty="0">
              <a:solidFill>
                <a:schemeClr val="bg2"/>
              </a:solidFill>
              <a:effectLst/>
              <a:latin typeface="Courier New" panose="02070309020205020404" pitchFamily="49" charset="0"/>
              <a:cs typeface="Courier New" panose="02070309020205020404" pitchFamily="49" charset="0"/>
            </a:endParaRPr>
          </a:p>
          <a:p>
            <a:pPr marL="742950" lvl="1" indent="-285750" algn="l">
              <a:buFont typeface="Arial" panose="020B0604020202020204" pitchFamily="34" charset="0"/>
              <a:buChar char="•"/>
            </a:pPr>
            <a:r>
              <a:rPr lang="en-US" b="0" i="0" dirty="0">
                <a:solidFill>
                  <a:schemeClr val="bg2"/>
                </a:solidFill>
                <a:effectLst/>
                <a:latin typeface="Courier New" panose="02070309020205020404" pitchFamily="49" charset="0"/>
                <a:cs typeface="Courier New" panose="02070309020205020404" pitchFamily="49" charset="0"/>
              </a:rPr>
              <a:t>Staff training on identifying suspicious emails.</a:t>
            </a:r>
          </a:p>
          <a:p>
            <a:pPr marL="742950" lvl="1" indent="-285750" algn="l">
              <a:buFont typeface="Arial" panose="020B0604020202020204" pitchFamily="34" charset="0"/>
              <a:buChar char="•"/>
            </a:pPr>
            <a:r>
              <a:rPr lang="en-US" b="0" i="0" dirty="0">
                <a:solidFill>
                  <a:schemeClr val="bg2"/>
                </a:solidFill>
                <a:effectLst/>
                <a:latin typeface="Courier New" panose="02070309020205020404" pitchFamily="49" charset="0"/>
                <a:cs typeface="Courier New" panose="02070309020205020404" pitchFamily="49" charset="0"/>
              </a:rPr>
              <a:t>Installing spam filters for all communications.</a:t>
            </a:r>
          </a:p>
          <a:p>
            <a:pPr marL="285750" indent="-285750">
              <a:buFont typeface="Arial" panose="020B0604020202020204" pitchFamily="34" charset="0"/>
              <a:buChar char="•"/>
            </a:pPr>
            <a:endParaRPr lang="en-US" dirty="0">
              <a:solidFill>
                <a:schemeClr val="bg2"/>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Ransomware: </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Comprehensive anti-virus and anti-malware systems.</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Backup and recovery mechanisms.    </a:t>
            </a:r>
          </a:p>
          <a:p>
            <a:pPr marL="285750" indent="-285750">
              <a:lnSpc>
                <a:spcPct val="150000"/>
              </a:lnSpc>
              <a:buFont typeface="Arial" panose="020B0604020202020204" pitchFamily="34" charset="0"/>
              <a:buChar char="•"/>
            </a:pPr>
            <a:r>
              <a:rPr lang="en-US" b="1" dirty="0">
                <a:solidFill>
                  <a:schemeClr val="bg2"/>
                </a:solidFill>
                <a:latin typeface="Courier New" panose="02070309020205020404" pitchFamily="49" charset="0"/>
                <a:cs typeface="Courier New" panose="02070309020205020404" pitchFamily="49" charset="0"/>
              </a:rPr>
              <a:t>Hacking</a:t>
            </a:r>
            <a:r>
              <a:rPr lang="en-US" dirty="0">
                <a:solidFill>
                  <a:schemeClr val="bg2"/>
                </a:solidFill>
                <a:latin typeface="Courier New" panose="02070309020205020404" pitchFamily="49" charset="0"/>
                <a:cs typeface="Courier New" panose="02070309020205020404" pitchFamily="49" charset="0"/>
              </a:rPr>
              <a:t>: </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Firewall implementation.</a:t>
            </a:r>
          </a:p>
          <a:p>
            <a:pPr marL="742950" lvl="1" indent="-285750">
              <a:lnSpc>
                <a:spcPct val="150000"/>
              </a:lnSpc>
              <a:buFont typeface="Arial" panose="020B0604020202020204" pitchFamily="34" charset="0"/>
              <a:buChar char="•"/>
            </a:pPr>
            <a:r>
              <a:rPr lang="en-US" dirty="0">
                <a:solidFill>
                  <a:schemeClr val="bg2"/>
                </a:solidFill>
                <a:latin typeface="Courier New" panose="02070309020205020404" pitchFamily="49" charset="0"/>
                <a:cs typeface="Courier New" panose="02070309020205020404" pitchFamily="49" charset="0"/>
              </a:rPr>
              <a:t>Secure access policies and encryption.</a:t>
            </a:r>
            <a:endParaRPr lang="en-AU"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Threat Mitigation</a:t>
            </a:r>
            <a:endParaRPr lang="en-AU"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71501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670840"/>
            <a:ext cx="7810499" cy="29661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Remote Working Risks</a:t>
            </a:r>
            <a:r>
              <a:rPr lang="en-US" b="1" dirty="0">
                <a:solidFill>
                  <a:schemeClr val="bg2"/>
                </a:solidFill>
                <a:latin typeface="Courier New" panose="02070309020205020404" pitchFamily="49" charset="0"/>
                <a:cs typeface="Courier New" panose="02070309020205020404" pitchFamily="49" charset="0"/>
              </a:rPr>
              <a:t>: Increased vulnerability due to home office setups with weaker security.</a:t>
            </a:r>
          </a:p>
          <a:p>
            <a:pPr marL="285750" indent="-285750">
              <a:lnSpc>
                <a:spcPct val="150000"/>
              </a:lnSpc>
              <a:buFont typeface="Arial" panose="020B0604020202020204" pitchFamily="34" charset="0"/>
              <a:buChar char="•"/>
            </a:pPr>
            <a:endParaRPr lang="en-US" b="1"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IoT Devices</a:t>
            </a:r>
            <a:r>
              <a:rPr lang="en-US" b="1" dirty="0">
                <a:solidFill>
                  <a:schemeClr val="bg2"/>
                </a:solidFill>
                <a:latin typeface="Courier New" panose="02070309020205020404" pitchFamily="49" charset="0"/>
                <a:cs typeface="Courier New" panose="02070309020205020404" pitchFamily="49" charset="0"/>
              </a:rPr>
              <a:t>: More attack surfaces as IoT usage grows.</a:t>
            </a:r>
          </a:p>
          <a:p>
            <a:pPr marL="285750" indent="-285750">
              <a:lnSpc>
                <a:spcPct val="150000"/>
              </a:lnSpc>
              <a:buFont typeface="Arial" panose="020B0604020202020204" pitchFamily="34" charset="0"/>
              <a:buChar char="•"/>
            </a:pPr>
            <a:endParaRPr lang="en-US" b="1"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Cloud Security</a:t>
            </a:r>
            <a:r>
              <a:rPr lang="en-US" b="1" dirty="0">
                <a:solidFill>
                  <a:schemeClr val="bg2"/>
                </a:solidFill>
                <a:latin typeface="Courier New" panose="02070309020205020404" pitchFamily="49" charset="0"/>
                <a:cs typeface="Courier New" panose="02070309020205020404" pitchFamily="49" charset="0"/>
              </a:rPr>
              <a:t>: Misconfiguration risks and increased cloud migration vulnerabilities.</a:t>
            </a:r>
            <a:endParaRPr lang="en-AU"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Cybersecurity Trends</a:t>
            </a:r>
            <a:endParaRPr lang="en-AU"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4086370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prstClr val="black"/>
                <a:srgbClr val="00B05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670840"/>
            <a:ext cx="7810499" cy="29661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Always use secure Wi-Fi connections.</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Protect sensitive data and report unusual activity </a:t>
            </a:r>
            <a:br>
              <a:rPr lang="en-US" b="1" u="sng" dirty="0">
                <a:solidFill>
                  <a:schemeClr val="bg2"/>
                </a:solidFill>
                <a:latin typeface="Courier New" panose="02070309020205020404" pitchFamily="49" charset="0"/>
                <a:cs typeface="Courier New" panose="02070309020205020404" pitchFamily="49" charset="0"/>
              </a:rPr>
            </a:br>
            <a:r>
              <a:rPr lang="en-US" b="1" u="sng" dirty="0">
                <a:solidFill>
                  <a:schemeClr val="bg2"/>
                </a:solidFill>
                <a:latin typeface="Courier New" panose="02070309020205020404" pitchFamily="49" charset="0"/>
                <a:cs typeface="Courier New" panose="02070309020205020404" pitchFamily="49" charset="0"/>
              </a:rPr>
              <a:t>to IT.</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Avoid opening emails from unknown sources.</a:t>
            </a:r>
            <a:endParaRPr lang="en-AU"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Existing Policies &amp; Principles</a:t>
            </a:r>
            <a:endParaRPr lang="en-AU"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110414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prstClr val="black"/>
                <a:srgbClr val="FFFF00">
                  <a:tint val="45000"/>
                  <a:satMod val="400000"/>
                </a:srgbClr>
              </a:duotone>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670840"/>
            <a:ext cx="7810499" cy="3381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Multi-Factor Authentication (MFA): Authenticator apps and FIDO2 passkeys.</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Password Managers: Encourage use for secure password storage.</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Regular Password Resets: Minimum password complexity requirements.</a:t>
            </a:r>
            <a:endParaRPr lang="en-AU"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prstClr val="black"/>
                <a:srgbClr val="FFFF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Password Protection Policy</a:t>
            </a:r>
            <a:endParaRPr lang="en-AU"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346904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7A757A75-7BFD-F831-76FC-933EDE6D205F}"/>
              </a:ext>
            </a:extLst>
          </p:cNvPr>
          <p:cNvSpPr/>
          <p:nvPr/>
        </p:nvSpPr>
        <p:spPr>
          <a:xfrm>
            <a:off x="190501" y="552451"/>
            <a:ext cx="11777730" cy="6156428"/>
          </a:xfrm>
          <a:prstGeom prst="round2DiagRect">
            <a:avLst/>
          </a:prstGeom>
          <a:blipFill>
            <a:blip r:embed="rId3">
              <a:duotone>
                <a:prstClr val="black"/>
                <a:srgbClr val="EE009F">
                  <a:tint val="45000"/>
                  <a:satMod val="400000"/>
                </a:srgbClr>
              </a:duotone>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 uri="{837473B0-CC2E-450A-ABE3-18F120FF3D39}">
                  <a1611:picAttrSrcUrl xmlns:a1611="http://schemas.microsoft.com/office/drawing/2016/11/main" r:id="rId5"/>
                </a:ext>
              </a:extLst>
            </a:blip>
            <a:stretch>
              <a:fillRect l="-130000" t="-15000" b="-5000"/>
            </a:stretch>
          </a:blipFill>
          <a:ln>
            <a:solidFill>
              <a:schemeClr val="accent1">
                <a:shade val="15000"/>
                <a:alpha val="9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3200" b="1" u="sng" dirty="0">
              <a:solidFill>
                <a:schemeClr val="bg1"/>
              </a:solidFill>
              <a:latin typeface="Liberation Mono" panose="02070409020205020404" pitchFamily="49" charset="0"/>
              <a:cs typeface="Liberation Mono" panose="02070409020205020404" pitchFamily="49" charset="0"/>
            </a:endParaRPr>
          </a:p>
        </p:txBody>
      </p:sp>
      <p:sp>
        <p:nvSpPr>
          <p:cNvPr id="5" name="Rectangle: Diagonal Corners Rounded 4">
            <a:extLst>
              <a:ext uri="{FF2B5EF4-FFF2-40B4-BE49-F238E27FC236}">
                <a16:creationId xmlns:a16="http://schemas.microsoft.com/office/drawing/2014/main" id="{EEFC9A2E-3F1B-9A1C-C81D-299FB34737FD}"/>
              </a:ext>
            </a:extLst>
          </p:cNvPr>
          <p:cNvSpPr/>
          <p:nvPr/>
        </p:nvSpPr>
        <p:spPr>
          <a:xfrm>
            <a:off x="392585" y="809018"/>
            <a:ext cx="11424005" cy="5661093"/>
          </a:xfrm>
          <a:prstGeom prst="round2DiagRect">
            <a:avLst/>
          </a:prstGeom>
          <a:ln>
            <a:solidFill>
              <a:schemeClr val="bg2">
                <a:lumMod val="75000"/>
                <a:lumOff val="25000"/>
              </a:schemeClr>
            </a:solidFill>
          </a:ln>
          <a:effectLst>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6" name="TextBox 5">
            <a:extLst>
              <a:ext uri="{FF2B5EF4-FFF2-40B4-BE49-F238E27FC236}">
                <a16:creationId xmlns:a16="http://schemas.microsoft.com/office/drawing/2014/main" id="{E51D3082-FCAE-B147-2C19-5C665D29A9C2}"/>
              </a:ext>
            </a:extLst>
          </p:cNvPr>
          <p:cNvSpPr txBox="1"/>
          <p:nvPr/>
        </p:nvSpPr>
        <p:spPr>
          <a:xfrm flipV="1">
            <a:off x="609597" y="2243208"/>
            <a:ext cx="11019339" cy="4036401"/>
          </a:xfrm>
          <a:prstGeom prst="round1Rect">
            <a:avLst>
              <a:gd name="adj" fmla="val 28367"/>
            </a:avLst>
          </a:prstGeom>
          <a:solidFill>
            <a:schemeClr val="tx1">
              <a:lumMod val="65000"/>
            </a:schemeClr>
          </a:solidFill>
          <a:scene3d>
            <a:camera prst="orthographicFront"/>
            <a:lightRig rig="threePt" dir="t"/>
          </a:scene3d>
          <a:sp3d>
            <a:bevelT prst="relaxedInset"/>
          </a:sp3d>
        </p:spPr>
        <p:txBody>
          <a:bodyPr wrap="square" rtlCol="0">
            <a:noAutofit/>
          </a:bodyPr>
          <a:lstStyle/>
          <a:p>
            <a:pPr marL="285750" indent="-285750">
              <a:lnSpc>
                <a:spcPct val="200000"/>
              </a:lnSpc>
              <a:buFont typeface="Arial" panose="020B0604020202020204" pitchFamily="34" charset="0"/>
              <a:buChar char="•"/>
            </a:pPr>
            <a:endParaRPr lang="en-AU" b="1" dirty="0">
              <a:solidFill>
                <a:schemeClr val="bg2"/>
              </a:solidFill>
              <a:latin typeface="Miriam Mono CLM" panose="02000503000000000000" pitchFamily="2" charset="-79"/>
              <a:cs typeface="Miriam Mono CLM" panose="02000503000000000000" pitchFamily="2" charset="-79"/>
            </a:endParaRPr>
          </a:p>
        </p:txBody>
      </p:sp>
      <p:sp>
        <p:nvSpPr>
          <p:cNvPr id="10" name="TextBox 9">
            <a:extLst>
              <a:ext uri="{FF2B5EF4-FFF2-40B4-BE49-F238E27FC236}">
                <a16:creationId xmlns:a16="http://schemas.microsoft.com/office/drawing/2014/main" id="{53D634CC-1FE6-D6B1-D503-1901331A9E21}"/>
              </a:ext>
            </a:extLst>
          </p:cNvPr>
          <p:cNvSpPr txBox="1"/>
          <p:nvPr/>
        </p:nvSpPr>
        <p:spPr>
          <a:xfrm>
            <a:off x="816021" y="2670840"/>
            <a:ext cx="8194629" cy="25506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Data Classification</a:t>
            </a:r>
            <a:r>
              <a:rPr lang="en-US" b="1" i="1" dirty="0">
                <a:solidFill>
                  <a:schemeClr val="bg2"/>
                </a:solidFill>
                <a:latin typeface="Courier New" panose="02070309020205020404" pitchFamily="49" charset="0"/>
                <a:cs typeface="Courier New" panose="02070309020205020404" pitchFamily="49" charset="0"/>
              </a:rPr>
              <a:t>: </a:t>
            </a:r>
            <a:r>
              <a:rPr lang="en-US" i="1" dirty="0">
                <a:solidFill>
                  <a:schemeClr val="bg2"/>
                </a:solidFill>
                <a:latin typeface="Courier New" panose="02070309020205020404" pitchFamily="49" charset="0"/>
                <a:cs typeface="Courier New" panose="02070309020205020404" pitchFamily="49" charset="0"/>
              </a:rPr>
              <a:t>Sensitive data must be encrypted.</a:t>
            </a:r>
          </a:p>
          <a:p>
            <a:pPr marL="285750" indent="-285750">
              <a:lnSpc>
                <a:spcPct val="150000"/>
              </a:lnSpc>
              <a:buFont typeface="Arial" panose="020B0604020202020204" pitchFamily="34" charset="0"/>
              <a:buChar char="•"/>
            </a:pPr>
            <a:endParaRPr lang="en-US" b="1"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Access Control</a:t>
            </a:r>
            <a:r>
              <a:rPr lang="en-US" b="1" i="1" dirty="0">
                <a:solidFill>
                  <a:schemeClr val="bg2"/>
                </a:solidFill>
                <a:latin typeface="Courier New" panose="02070309020205020404" pitchFamily="49" charset="0"/>
                <a:cs typeface="Courier New" panose="02070309020205020404" pitchFamily="49" charset="0"/>
              </a:rPr>
              <a:t>: </a:t>
            </a:r>
            <a:r>
              <a:rPr lang="en-US" i="1" dirty="0">
                <a:solidFill>
                  <a:schemeClr val="bg2"/>
                </a:solidFill>
                <a:latin typeface="Courier New" panose="02070309020205020404" pitchFamily="49" charset="0"/>
                <a:cs typeface="Courier New" panose="02070309020205020404" pitchFamily="49" charset="0"/>
              </a:rPr>
              <a:t>Role-based access to data.</a:t>
            </a:r>
          </a:p>
          <a:p>
            <a:pPr marL="285750" indent="-285750">
              <a:lnSpc>
                <a:spcPct val="150000"/>
              </a:lnSpc>
              <a:buFont typeface="Arial" panose="020B0604020202020204" pitchFamily="34" charset="0"/>
              <a:buChar char="•"/>
            </a:pPr>
            <a:endParaRPr lang="en-US" u="sng" dirty="0">
              <a:solidFill>
                <a:schemeClr val="bg2"/>
              </a:solidFill>
              <a:latin typeface="Courier New" panose="02070309020205020404" pitchFamily="49" charset="0"/>
              <a:cs typeface="Courier New" panose="02070309020205020404" pitchFamily="49" charset="0"/>
            </a:endParaRPr>
          </a:p>
          <a:p>
            <a:pPr marL="285750" indent="-285750">
              <a:lnSpc>
                <a:spcPct val="150000"/>
              </a:lnSpc>
              <a:buFont typeface="Arial" panose="020B0604020202020204" pitchFamily="34" charset="0"/>
              <a:buChar char="•"/>
            </a:pPr>
            <a:r>
              <a:rPr lang="en-US" b="1" u="sng" dirty="0">
                <a:solidFill>
                  <a:schemeClr val="bg2"/>
                </a:solidFill>
                <a:latin typeface="Courier New" panose="02070309020205020404" pitchFamily="49" charset="0"/>
                <a:cs typeface="Courier New" panose="02070309020205020404" pitchFamily="49" charset="0"/>
              </a:rPr>
              <a:t>Backup and Recovery</a:t>
            </a:r>
            <a:r>
              <a:rPr lang="en-US" b="1" i="1" dirty="0">
                <a:solidFill>
                  <a:schemeClr val="bg2"/>
                </a:solidFill>
                <a:latin typeface="Courier New" panose="02070309020205020404" pitchFamily="49" charset="0"/>
                <a:cs typeface="Courier New" panose="02070309020205020404" pitchFamily="49" charset="0"/>
              </a:rPr>
              <a:t>: </a:t>
            </a:r>
            <a:r>
              <a:rPr lang="en-US" i="1" dirty="0">
                <a:solidFill>
                  <a:schemeClr val="bg2"/>
                </a:solidFill>
                <a:latin typeface="Courier New" panose="02070309020205020404" pitchFamily="49" charset="0"/>
                <a:cs typeface="Courier New" panose="02070309020205020404" pitchFamily="49" charset="0"/>
              </a:rPr>
              <a:t>Regular backups to ensure </a:t>
            </a:r>
          </a:p>
          <a:p>
            <a:pPr>
              <a:lnSpc>
                <a:spcPct val="150000"/>
              </a:lnSpc>
            </a:pPr>
            <a:r>
              <a:rPr lang="en-US" i="1" dirty="0">
                <a:solidFill>
                  <a:schemeClr val="bg2"/>
                </a:solidFill>
                <a:latin typeface="Courier New" panose="02070309020205020404" pitchFamily="49" charset="0"/>
                <a:cs typeface="Courier New" panose="02070309020205020404" pitchFamily="49" charset="0"/>
              </a:rPr>
              <a:t>  business continuity in case of data loss.</a:t>
            </a:r>
            <a:endParaRPr lang="en-AU" i="1" dirty="0">
              <a:latin typeface="Courier New" panose="02070309020205020404" pitchFamily="49" charset="0"/>
              <a:cs typeface="Courier New" panose="02070309020205020404" pitchFamily="49" charset="0"/>
            </a:endParaRPr>
          </a:p>
        </p:txBody>
      </p:sp>
      <p:sp>
        <p:nvSpPr>
          <p:cNvPr id="7" name="Graphic 11" descr="Lock with solid fill">
            <a:extLst>
              <a:ext uri="{FF2B5EF4-FFF2-40B4-BE49-F238E27FC236}">
                <a16:creationId xmlns:a16="http://schemas.microsoft.com/office/drawing/2014/main" id="{38377D36-BA5E-E734-D9BD-8F388B8DA11C}"/>
              </a:ext>
            </a:extLst>
          </p:cNvPr>
          <p:cNvSpPr/>
          <p:nvPr/>
        </p:nvSpPr>
        <p:spPr>
          <a:xfrm>
            <a:off x="8626520" y="2661630"/>
            <a:ext cx="2290359" cy="3378986"/>
          </a:xfrm>
          <a:custGeom>
            <a:avLst/>
            <a:gdLst>
              <a:gd name="connsiteX0" fmla="*/ 767953 w 1433512"/>
              <a:gd name="connsiteY0" fmla="*/ 1477030 h 1868685"/>
              <a:gd name="connsiteX1" fmla="*/ 767953 w 1433512"/>
              <a:gd name="connsiteY1" fmla="*/ 1612702 h 1868685"/>
              <a:gd name="connsiteX2" fmla="*/ 665559 w 1433512"/>
              <a:gd name="connsiteY2" fmla="*/ 1612702 h 1868685"/>
              <a:gd name="connsiteX3" fmla="*/ 665559 w 1433512"/>
              <a:gd name="connsiteY3" fmla="*/ 1477030 h 1868685"/>
              <a:gd name="connsiteX4" fmla="*/ 563166 w 1433512"/>
              <a:gd name="connsiteY4" fmla="*/ 1331119 h 1868685"/>
              <a:gd name="connsiteX5" fmla="*/ 716756 w 1433512"/>
              <a:gd name="connsiteY5" fmla="*/ 1177528 h 1868685"/>
              <a:gd name="connsiteX6" fmla="*/ 870347 w 1433512"/>
              <a:gd name="connsiteY6" fmla="*/ 1331119 h 1868685"/>
              <a:gd name="connsiteX7" fmla="*/ 767953 w 1433512"/>
              <a:gd name="connsiteY7" fmla="*/ 1477030 h 1868685"/>
              <a:gd name="connsiteX8" fmla="*/ 332780 w 1433512"/>
              <a:gd name="connsiteY8" fmla="*/ 537567 h 1868685"/>
              <a:gd name="connsiteX9" fmla="*/ 716756 w 1433512"/>
              <a:gd name="connsiteY9" fmla="*/ 153591 h 1868685"/>
              <a:gd name="connsiteX10" fmla="*/ 1100733 w 1433512"/>
              <a:gd name="connsiteY10" fmla="*/ 537567 h 1868685"/>
              <a:gd name="connsiteX11" fmla="*/ 1100733 w 1433512"/>
              <a:gd name="connsiteY11" fmla="*/ 821710 h 1868685"/>
              <a:gd name="connsiteX12" fmla="*/ 716756 w 1433512"/>
              <a:gd name="connsiteY12" fmla="*/ 793552 h 1868685"/>
              <a:gd name="connsiteX13" fmla="*/ 332780 w 1433512"/>
              <a:gd name="connsiteY13" fmla="*/ 821710 h 1868685"/>
              <a:gd name="connsiteX14" fmla="*/ 332780 w 1433512"/>
              <a:gd name="connsiteY14" fmla="*/ 537567 h 1868685"/>
              <a:gd name="connsiteX15" fmla="*/ 1254324 w 1433512"/>
              <a:gd name="connsiteY15" fmla="*/ 831949 h 1868685"/>
              <a:gd name="connsiteX16" fmla="*/ 1254324 w 1433512"/>
              <a:gd name="connsiteY16" fmla="*/ 537567 h 1868685"/>
              <a:gd name="connsiteX17" fmla="*/ 716756 w 1433512"/>
              <a:gd name="connsiteY17" fmla="*/ 0 h 1868685"/>
              <a:gd name="connsiteX18" fmla="*/ 179189 w 1433512"/>
              <a:gd name="connsiteY18" fmla="*/ 537567 h 1868685"/>
              <a:gd name="connsiteX19" fmla="*/ 179189 w 1433512"/>
              <a:gd name="connsiteY19" fmla="*/ 831949 h 1868685"/>
              <a:gd name="connsiteX20" fmla="*/ 0 w 1433512"/>
              <a:gd name="connsiteY20" fmla="*/ 844748 h 1868685"/>
              <a:gd name="connsiteX21" fmla="*/ 0 w 1433512"/>
              <a:gd name="connsiteY21" fmla="*/ 1817489 h 1868685"/>
              <a:gd name="connsiteX22" fmla="*/ 716756 w 1433512"/>
              <a:gd name="connsiteY22" fmla="*/ 1868686 h 1868685"/>
              <a:gd name="connsiteX23" fmla="*/ 1433513 w 1433512"/>
              <a:gd name="connsiteY23" fmla="*/ 1817489 h 1868685"/>
              <a:gd name="connsiteX24" fmla="*/ 1433513 w 1433512"/>
              <a:gd name="connsiteY24" fmla="*/ 844748 h 1868685"/>
              <a:gd name="connsiteX25" fmla="*/ 1254324 w 1433512"/>
              <a:gd name="connsiteY25" fmla="*/ 831949 h 186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33512" h="1868685">
                <a:moveTo>
                  <a:pt x="767953" y="1477030"/>
                </a:moveTo>
                <a:lnTo>
                  <a:pt x="767953" y="1612702"/>
                </a:lnTo>
                <a:lnTo>
                  <a:pt x="665559" y="1612702"/>
                </a:lnTo>
                <a:lnTo>
                  <a:pt x="665559" y="1477030"/>
                </a:lnTo>
                <a:cubicBezTo>
                  <a:pt x="606683" y="1456551"/>
                  <a:pt x="563166" y="1400235"/>
                  <a:pt x="563166" y="1331119"/>
                </a:cubicBezTo>
                <a:cubicBezTo>
                  <a:pt x="563166" y="1246644"/>
                  <a:pt x="632281" y="1177528"/>
                  <a:pt x="716756" y="1177528"/>
                </a:cubicBezTo>
                <a:cubicBezTo>
                  <a:pt x="801231" y="1177528"/>
                  <a:pt x="870347" y="1246644"/>
                  <a:pt x="870347" y="1331119"/>
                </a:cubicBezTo>
                <a:cubicBezTo>
                  <a:pt x="870347" y="1397675"/>
                  <a:pt x="826830" y="1453991"/>
                  <a:pt x="767953" y="1477030"/>
                </a:cubicBezTo>
                <a:close/>
                <a:moveTo>
                  <a:pt x="332780" y="537567"/>
                </a:moveTo>
                <a:cubicBezTo>
                  <a:pt x="332780" y="325100"/>
                  <a:pt x="504289" y="153591"/>
                  <a:pt x="716756" y="153591"/>
                </a:cubicBezTo>
                <a:cubicBezTo>
                  <a:pt x="929223" y="153591"/>
                  <a:pt x="1100733" y="325100"/>
                  <a:pt x="1100733" y="537567"/>
                </a:cubicBezTo>
                <a:lnTo>
                  <a:pt x="1100733" y="821710"/>
                </a:lnTo>
                <a:lnTo>
                  <a:pt x="716756" y="793552"/>
                </a:lnTo>
                <a:lnTo>
                  <a:pt x="332780" y="821710"/>
                </a:lnTo>
                <a:lnTo>
                  <a:pt x="332780" y="537567"/>
                </a:lnTo>
                <a:close/>
                <a:moveTo>
                  <a:pt x="1254324" y="831949"/>
                </a:moveTo>
                <a:lnTo>
                  <a:pt x="1254324" y="537567"/>
                </a:lnTo>
                <a:cubicBezTo>
                  <a:pt x="1254324" y="240625"/>
                  <a:pt x="1013698" y="0"/>
                  <a:pt x="716756" y="0"/>
                </a:cubicBezTo>
                <a:cubicBezTo>
                  <a:pt x="419814" y="0"/>
                  <a:pt x="179189" y="240625"/>
                  <a:pt x="179189" y="537567"/>
                </a:cubicBezTo>
                <a:lnTo>
                  <a:pt x="179189" y="831949"/>
                </a:lnTo>
                <a:lnTo>
                  <a:pt x="0" y="844748"/>
                </a:lnTo>
                <a:lnTo>
                  <a:pt x="0" y="1817489"/>
                </a:lnTo>
                <a:lnTo>
                  <a:pt x="716756" y="1868686"/>
                </a:lnTo>
                <a:lnTo>
                  <a:pt x="1433513" y="1817489"/>
                </a:lnTo>
                <a:lnTo>
                  <a:pt x="1433513" y="844748"/>
                </a:lnTo>
                <a:lnTo>
                  <a:pt x="1254324" y="831949"/>
                </a:lnTo>
                <a:close/>
              </a:path>
            </a:pathLst>
          </a:custGeom>
          <a:blipFill dpi="0" rotWithShape="1">
            <a:blip r:embed="rId6">
              <a:alphaModFix/>
              <a:duotone>
                <a:prstClr val="black"/>
                <a:srgbClr val="FF00FF">
                  <a:tint val="45000"/>
                  <a:satMod val="400000"/>
                </a:srgbClr>
              </a:duotone>
              <a:extLst>
                <a:ext uri="{BEBA8EAE-BF5A-486C-A8C5-ECC9F3942E4B}">
                  <a14:imgProps xmlns:a14="http://schemas.microsoft.com/office/drawing/2010/main">
                    <a14:imgLayer r:embed="rId4">
                      <a14:imgEffect>
                        <a14:colorTemperature colorTemp="1500"/>
                      </a14:imgEffect>
                      <a14:imgEffect>
                        <a14:saturation sat="340000"/>
                      </a14:imgEffect>
                      <a14:imgEffect>
                        <a14:brightnessContrast bright="40000" contrast="-40000"/>
                      </a14:imgEffect>
                    </a14:imgLayer>
                  </a14:imgProps>
                </a:ext>
                <a:ext uri="{837473B0-CC2E-450A-ABE3-18F120FF3D39}">
                  <a1611:picAttrSrcUrl xmlns:a1611="http://schemas.microsoft.com/office/drawing/2016/11/main" r:id="rId5"/>
                </a:ext>
              </a:extLst>
            </a:blip>
            <a:srcRect/>
            <a:stretch>
              <a:fillRect l="-160000" t="-42000" r="-22000" b="-64000"/>
            </a:stretch>
          </a:blipFill>
          <a:ln w="38100" cap="flat">
            <a:solidFill>
              <a:schemeClr val="bg1"/>
            </a:solidFill>
            <a:prstDash val="solid"/>
            <a:miter/>
          </a:ln>
          <a:effectLst>
            <a:outerShdw blurRad="177800" dist="114300" dir="13200000" sx="106000" sy="106000" algn="tr" rotWithShape="0">
              <a:prstClr val="black">
                <a:alpha val="40000"/>
              </a:prstClr>
            </a:outerShdw>
          </a:effectLst>
          <a:scene3d>
            <a:camera prst="isometricTopUp"/>
            <a:lightRig rig="threePt" dir="t"/>
          </a:scene3d>
          <a:sp3d extrusionH="615950">
            <a:bevelT prst="angle"/>
            <a:bevelB prst="angle"/>
            <a:extrusionClr>
              <a:srgbClr val="1A0D25"/>
            </a:extrusionClr>
          </a:sp3d>
        </p:spPr>
        <p:txBody>
          <a:bodyPr rtlCol="0" anchor="ctr"/>
          <a:lstStyle/>
          <a:p>
            <a:endParaRPr lang="en-AU" dirty="0"/>
          </a:p>
        </p:txBody>
      </p:sp>
      <p:sp>
        <p:nvSpPr>
          <p:cNvPr id="8" name="Rectangle: Single Corner Rounded 7">
            <a:extLst>
              <a:ext uri="{FF2B5EF4-FFF2-40B4-BE49-F238E27FC236}">
                <a16:creationId xmlns:a16="http://schemas.microsoft.com/office/drawing/2014/main" id="{25EA590D-C134-B8E0-8705-4CA75C9E921C}"/>
              </a:ext>
            </a:extLst>
          </p:cNvPr>
          <p:cNvSpPr/>
          <p:nvPr/>
        </p:nvSpPr>
        <p:spPr>
          <a:xfrm flipH="1">
            <a:off x="631492" y="1007341"/>
            <a:ext cx="10997443" cy="1287869"/>
          </a:xfrm>
          <a:prstGeom prst="round1Rect">
            <a:avLst>
              <a:gd name="adj" fmla="val 50000"/>
            </a:avLst>
          </a:prstGeom>
          <a:blipFill dpi="0" rotWithShape="0">
            <a:blip r:embed="rId7">
              <a:extLst>
                <a:ext uri="{837473B0-CC2E-450A-ABE3-18F120FF3D39}">
                  <a1611:picAttrSrcUrl xmlns:a1611="http://schemas.microsoft.com/office/drawing/2016/11/main" r:id="rId8"/>
                </a:ext>
              </a:extLst>
            </a:blip>
            <a:srcRect/>
            <a:tile tx="0" ty="0" sx="25000" sy="25000" flip="none" algn="tl"/>
          </a:blipFill>
          <a:ln>
            <a:solidFill>
              <a:schemeClr val="bg1"/>
            </a:solidFill>
          </a:ln>
          <a:effectLst>
            <a:outerShdw blurRad="50800" dist="38100" dir="2700000" algn="tl" rotWithShape="0">
              <a:prstClr val="black">
                <a:alpha val="40000"/>
              </a:prstClr>
            </a:outerShdw>
            <a:softEdge rad="63500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8087D60-AE07-6848-3FD4-201632061799}"/>
              </a:ext>
            </a:extLst>
          </p:cNvPr>
          <p:cNvSpPr/>
          <p:nvPr/>
        </p:nvSpPr>
        <p:spPr>
          <a:xfrm>
            <a:off x="1333983" y="1183376"/>
            <a:ext cx="10057918" cy="929872"/>
          </a:xfrm>
          <a:prstGeom prst="roundRect">
            <a:avLst/>
          </a:prstGeom>
          <a:gradFill flip="none" rotWithShape="1">
            <a:gsLst>
              <a:gs pos="5000">
                <a:schemeClr val="bg2">
                  <a:lumMod val="75000"/>
                  <a:lumOff val="25000"/>
                </a:schemeClr>
              </a:gs>
              <a:gs pos="35000">
                <a:schemeClr val="bg2">
                  <a:lumMod val="65000"/>
                  <a:lumOff val="35000"/>
                </a:schemeClr>
              </a:gs>
              <a:gs pos="100000">
                <a:schemeClr val="accent4">
                  <a:lumMod val="100000"/>
                </a:schemeClr>
              </a:gs>
            </a:gsLst>
            <a:lin ang="2700000" scaled="1"/>
            <a:tileRect/>
          </a:gradFill>
          <a:ln>
            <a:solidFill>
              <a:schemeClr val="bg1"/>
            </a:solidFill>
          </a:ln>
          <a:effectLst>
            <a:innerShdw blurRad="63500" dist="50800" dir="5400000">
              <a:prstClr val="black">
                <a:alpha val="50000"/>
              </a:prstClr>
            </a:innerShdw>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rPr>
              <a:t>Data Protection Policy</a:t>
            </a:r>
            <a:endParaRPr lang="en-AU"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opperplate Gothic Bold" panose="020E0705020206020404" pitchFamily="34" charset="0"/>
            </a:endParaRPr>
          </a:p>
        </p:txBody>
      </p:sp>
    </p:spTree>
    <p:extLst>
      <p:ext uri="{BB962C8B-B14F-4D97-AF65-F5344CB8AC3E}">
        <p14:creationId xmlns:p14="http://schemas.microsoft.com/office/powerpoint/2010/main" val="4228777230"/>
      </p:ext>
    </p:extLst>
  </p:cSld>
  <p:clrMapOvr>
    <a:masterClrMapping/>
  </p:clrMapOvr>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387</TotalTime>
  <Words>1286</Words>
  <Application>Microsoft Office PowerPoint</Application>
  <PresentationFormat>Widescreen</PresentationFormat>
  <Paragraphs>157</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vt:lpstr>
      <vt:lpstr>Aptos</vt:lpstr>
      <vt:lpstr>Arial</vt:lpstr>
      <vt:lpstr>Calibri Light</vt:lpstr>
      <vt:lpstr>Copperplate Gothic Bold</vt:lpstr>
      <vt:lpstr>Courier New</vt:lpstr>
      <vt:lpstr>Liberation Mono</vt:lpstr>
      <vt:lpstr>Miriam Mono CLM</vt:lpstr>
      <vt:lpstr>Source Sans Pro</vt:lpstr>
      <vt:lpstr>Source Sans Pro Light</vt:lpstr>
      <vt:lpstr>ThinLineVTI</vt:lpstr>
      <vt:lpstr>PowerPoint Presentation</vt:lpstr>
      <vt:lpstr> Cybersecurity Response Plan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Cybersecurity Response Plan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Nathan Bransby</dc:creator>
  <cp:lastModifiedBy>Nathan Bransby</cp:lastModifiedBy>
  <cp:revision>9</cp:revision>
  <dcterms:created xsi:type="dcterms:W3CDTF">2024-09-17T17:21:27Z</dcterms:created>
  <dcterms:modified xsi:type="dcterms:W3CDTF">2024-09-17T23:49:04Z</dcterms:modified>
</cp:coreProperties>
</file>